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7" r:id="rId2"/>
    <p:sldId id="257" r:id="rId3"/>
    <p:sldId id="261" r:id="rId4"/>
    <p:sldId id="258" r:id="rId5"/>
    <p:sldId id="259" r:id="rId6"/>
    <p:sldId id="260" r:id="rId7"/>
    <p:sldId id="262" r:id="rId8"/>
    <p:sldId id="271" r:id="rId9"/>
    <p:sldId id="274" r:id="rId10"/>
    <p:sldId id="263" r:id="rId11"/>
    <p:sldId id="269" r:id="rId12"/>
    <p:sldId id="264" r:id="rId13"/>
    <p:sldId id="268" r:id="rId14"/>
    <p:sldId id="265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528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770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72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16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749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49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66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860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142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38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315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ADA2E-4568-4DD8-8075-13FC6120B4B1}" type="datetimeFigureOut">
              <a:rPr lang="en-GB" smtClean="0"/>
              <a:t>20/06/2021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3AAC5-615F-4498-8A91-7D10381B2A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355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colab.research.google.com/drive/1PNyl5kIR6DC3Wm9g0pjw5vuS2nyDFgEM#scrollTo=s7sMeoQ52ra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C5ECA-40E0-4D6E-8B49-6F132181E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Industrial Computer Vision</a:t>
            </a:r>
            <a:endParaRPr lang="en-GB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2ABE9-B6F8-4E1F-8739-D414BE83C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Group 1</a:t>
            </a:r>
            <a:r>
              <a:rPr lang="en-GB" dirty="0"/>
              <a:t> - Pascal </a:t>
            </a:r>
            <a:r>
              <a:rPr lang="en-GB" dirty="0" err="1"/>
              <a:t>Hövel</a:t>
            </a:r>
            <a:r>
              <a:rPr lang="en-GB" dirty="0"/>
              <a:t> (101625), </a:t>
            </a:r>
            <a:r>
              <a:rPr lang="en-GB" dirty="0" err="1"/>
              <a:t>Korbinian</a:t>
            </a:r>
            <a:r>
              <a:rPr lang="en-GB" dirty="0"/>
              <a:t> </a:t>
            </a:r>
            <a:r>
              <a:rPr lang="en-GB" dirty="0" err="1"/>
              <a:t>Hörmann</a:t>
            </a:r>
            <a:r>
              <a:rPr lang="en-GB" dirty="0"/>
              <a:t> (105766)</a:t>
            </a:r>
          </a:p>
          <a:p>
            <a:r>
              <a:rPr lang="en-GB" dirty="0"/>
              <a:t>Final presentation 21.06.2021</a:t>
            </a:r>
            <a:endParaRPr lang="de-DE" dirty="0"/>
          </a:p>
        </p:txBody>
      </p:sp>
      <p:pic>
        <p:nvPicPr>
          <p:cNvPr id="1026" name="Picture 2" descr="Universidade de Aveiro – Estude Em Portugal">
            <a:extLst>
              <a:ext uri="{FF2B5EF4-FFF2-40B4-BE49-F238E27FC236}">
                <a16:creationId xmlns:a16="http://schemas.microsoft.com/office/drawing/2014/main" id="{BC057323-F4D6-48FD-94DB-D67EF917F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846" y="660786"/>
            <a:ext cx="2789604" cy="104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886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7FD2F09-F763-4D56-BBE4-E7F6F21A5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278"/>
            <a:ext cx="10515600" cy="1325563"/>
          </a:xfrm>
        </p:spPr>
        <p:txBody>
          <a:bodyPr/>
          <a:lstStyle/>
          <a:p>
            <a:r>
              <a:rPr lang="de-DE" dirty="0"/>
              <a:t>Training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on GPU </a:t>
            </a:r>
            <a:r>
              <a:rPr lang="de-DE" sz="3200" dirty="0"/>
              <a:t>(</a:t>
            </a:r>
            <a:r>
              <a:rPr lang="de-DE" sz="3200" dirty="0">
                <a:hlinkClick r:id="rId2"/>
              </a:rPr>
              <a:t>Google </a:t>
            </a:r>
            <a:r>
              <a:rPr lang="de-DE" sz="3200" dirty="0" err="1">
                <a:hlinkClick r:id="rId2"/>
              </a:rPr>
              <a:t>Colab</a:t>
            </a:r>
            <a:r>
              <a:rPr lang="de-DE" sz="3200" dirty="0"/>
              <a:t>)</a:t>
            </a:r>
            <a:endParaRPr lang="en-GB" sz="3200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B6354D2-A8EA-41A9-960A-668116893CC5}"/>
              </a:ext>
            </a:extLst>
          </p:cNvPr>
          <p:cNvSpPr/>
          <p:nvPr/>
        </p:nvSpPr>
        <p:spPr>
          <a:xfrm>
            <a:off x="328752" y="1464597"/>
            <a:ext cx="1921473" cy="715019"/>
          </a:xfrm>
          <a:custGeom>
            <a:avLst/>
            <a:gdLst>
              <a:gd name="connsiteX0" fmla="*/ 0 w 1921473"/>
              <a:gd name="connsiteY0" fmla="*/ 71502 h 715019"/>
              <a:gd name="connsiteX1" fmla="*/ 71502 w 1921473"/>
              <a:gd name="connsiteY1" fmla="*/ 0 h 715019"/>
              <a:gd name="connsiteX2" fmla="*/ 1849971 w 1921473"/>
              <a:gd name="connsiteY2" fmla="*/ 0 h 715019"/>
              <a:gd name="connsiteX3" fmla="*/ 1921473 w 1921473"/>
              <a:gd name="connsiteY3" fmla="*/ 71502 h 715019"/>
              <a:gd name="connsiteX4" fmla="*/ 1921473 w 1921473"/>
              <a:gd name="connsiteY4" fmla="*/ 643517 h 715019"/>
              <a:gd name="connsiteX5" fmla="*/ 1849971 w 1921473"/>
              <a:gd name="connsiteY5" fmla="*/ 715019 h 715019"/>
              <a:gd name="connsiteX6" fmla="*/ 71502 w 1921473"/>
              <a:gd name="connsiteY6" fmla="*/ 715019 h 715019"/>
              <a:gd name="connsiteX7" fmla="*/ 0 w 1921473"/>
              <a:gd name="connsiteY7" fmla="*/ 643517 h 715019"/>
              <a:gd name="connsiteX8" fmla="*/ 0 w 1921473"/>
              <a:gd name="connsiteY8" fmla="*/ 71502 h 715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715019">
                <a:moveTo>
                  <a:pt x="0" y="71502"/>
                </a:moveTo>
                <a:cubicBezTo>
                  <a:pt x="0" y="32013"/>
                  <a:pt x="32013" y="0"/>
                  <a:pt x="71502" y="0"/>
                </a:cubicBezTo>
                <a:lnTo>
                  <a:pt x="1849971" y="0"/>
                </a:lnTo>
                <a:cubicBezTo>
                  <a:pt x="1889460" y="0"/>
                  <a:pt x="1921473" y="32013"/>
                  <a:pt x="1921473" y="71502"/>
                </a:cubicBezTo>
                <a:lnTo>
                  <a:pt x="1921473" y="643517"/>
                </a:lnTo>
                <a:cubicBezTo>
                  <a:pt x="1921473" y="683006"/>
                  <a:pt x="1889460" y="715019"/>
                  <a:pt x="1849971" y="715019"/>
                </a:cubicBezTo>
                <a:lnTo>
                  <a:pt x="71502" y="715019"/>
                </a:lnTo>
                <a:cubicBezTo>
                  <a:pt x="32013" y="715019"/>
                  <a:pt x="0" y="683006"/>
                  <a:pt x="0" y="643517"/>
                </a:cubicBezTo>
                <a:lnTo>
                  <a:pt x="0" y="7150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344" tIns="85344" rIns="85344" bIns="284060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200" kern="1200" dirty="0" err="1"/>
              <a:t>Convert</a:t>
            </a:r>
            <a:r>
              <a:rPr lang="de-DE" sz="1200" kern="1200" dirty="0"/>
              <a:t> </a:t>
            </a:r>
            <a:r>
              <a:rPr lang="de-DE" sz="1200" kern="1200" dirty="0" err="1"/>
              <a:t>dataset</a:t>
            </a:r>
            <a:r>
              <a:rPr lang="de-DE" sz="1200" kern="1200" dirty="0"/>
              <a:t> </a:t>
            </a:r>
            <a:r>
              <a:rPr lang="de-DE" sz="1200" kern="1200" dirty="0" err="1"/>
              <a:t>to</a:t>
            </a:r>
            <a:r>
              <a:rPr lang="de-DE" sz="1200" kern="1200" dirty="0"/>
              <a:t> </a:t>
            </a:r>
            <a:r>
              <a:rPr lang="de-DE" sz="1200" kern="1200" dirty="0" err="1"/>
              <a:t>grayscale</a:t>
            </a:r>
            <a:r>
              <a:rPr lang="de-DE" sz="1200" kern="1200" dirty="0"/>
              <a:t> </a:t>
            </a:r>
            <a:r>
              <a:rPr lang="de-DE" sz="1200" kern="1200" dirty="0" err="1"/>
              <a:t>images</a:t>
            </a:r>
            <a:endParaRPr lang="en-GB" sz="1200" kern="1200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6964C1A-025B-4C9D-A264-047AD0C0550C}"/>
              </a:ext>
            </a:extLst>
          </p:cNvPr>
          <p:cNvSpPr/>
          <p:nvPr/>
        </p:nvSpPr>
        <p:spPr>
          <a:xfrm>
            <a:off x="721922" y="1941277"/>
            <a:ext cx="1921473" cy="1339980"/>
          </a:xfrm>
          <a:custGeom>
            <a:avLst/>
            <a:gdLst>
              <a:gd name="connsiteX0" fmla="*/ 0 w 1921473"/>
              <a:gd name="connsiteY0" fmla="*/ 133998 h 1339980"/>
              <a:gd name="connsiteX1" fmla="*/ 133998 w 1921473"/>
              <a:gd name="connsiteY1" fmla="*/ 0 h 1339980"/>
              <a:gd name="connsiteX2" fmla="*/ 1787475 w 1921473"/>
              <a:gd name="connsiteY2" fmla="*/ 0 h 1339980"/>
              <a:gd name="connsiteX3" fmla="*/ 1921473 w 1921473"/>
              <a:gd name="connsiteY3" fmla="*/ 133998 h 1339980"/>
              <a:gd name="connsiteX4" fmla="*/ 1921473 w 1921473"/>
              <a:gd name="connsiteY4" fmla="*/ 1205982 h 1339980"/>
              <a:gd name="connsiteX5" fmla="*/ 1787475 w 1921473"/>
              <a:gd name="connsiteY5" fmla="*/ 1339980 h 1339980"/>
              <a:gd name="connsiteX6" fmla="*/ 133998 w 1921473"/>
              <a:gd name="connsiteY6" fmla="*/ 1339980 h 1339980"/>
              <a:gd name="connsiteX7" fmla="*/ 0 w 1921473"/>
              <a:gd name="connsiteY7" fmla="*/ 1205982 h 1339980"/>
              <a:gd name="connsiteX8" fmla="*/ 0 w 1921473"/>
              <a:gd name="connsiteY8" fmla="*/ 133998 h 1339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1339980">
                <a:moveTo>
                  <a:pt x="0" y="133998"/>
                </a:moveTo>
                <a:cubicBezTo>
                  <a:pt x="0" y="59993"/>
                  <a:pt x="59993" y="0"/>
                  <a:pt x="133998" y="0"/>
                </a:cubicBezTo>
                <a:lnTo>
                  <a:pt x="1787475" y="0"/>
                </a:lnTo>
                <a:cubicBezTo>
                  <a:pt x="1861480" y="0"/>
                  <a:pt x="1921473" y="59993"/>
                  <a:pt x="1921473" y="133998"/>
                </a:cubicBezTo>
                <a:lnTo>
                  <a:pt x="1921473" y="1205982"/>
                </a:lnTo>
                <a:cubicBezTo>
                  <a:pt x="1921473" y="1279987"/>
                  <a:pt x="1861480" y="1339980"/>
                  <a:pt x="1787475" y="1339980"/>
                </a:cubicBezTo>
                <a:lnTo>
                  <a:pt x="133998" y="1339980"/>
                </a:lnTo>
                <a:cubicBezTo>
                  <a:pt x="59993" y="1339980"/>
                  <a:pt x="0" y="1279987"/>
                  <a:pt x="0" y="1205982"/>
                </a:cubicBezTo>
                <a:lnTo>
                  <a:pt x="0" y="133998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4591" tIns="124591" rIns="124591" bIns="124591" numCol="1" spcCol="1270" anchor="t" anchorCtr="0">
            <a:noAutofit/>
          </a:bodyPr>
          <a:lstStyle/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 err="1"/>
              <a:t>Reduces</a:t>
            </a:r>
            <a:r>
              <a:rPr lang="de-DE" sz="1200" kern="1200" dirty="0"/>
              <a:t> </a:t>
            </a:r>
            <a:r>
              <a:rPr lang="de-DE" sz="1200" kern="1200" dirty="0" err="1"/>
              <a:t>input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Focus on </a:t>
            </a:r>
            <a:r>
              <a:rPr lang="de-DE" sz="1200" kern="1200" dirty="0" err="1"/>
              <a:t>shapes</a:t>
            </a:r>
            <a:r>
              <a:rPr lang="de-DE" sz="1200" kern="1200" dirty="0"/>
              <a:t>, not </a:t>
            </a:r>
            <a:r>
              <a:rPr lang="de-DE" sz="1200" kern="1200" dirty="0" err="1"/>
              <a:t>colors</a:t>
            </a:r>
            <a:r>
              <a:rPr lang="de-DE" sz="1200" kern="1200" dirty="0"/>
              <a:t> </a:t>
            </a:r>
            <a:endParaRPr lang="en-GB" sz="1200" kern="1200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8926EB-1190-4731-B35D-BD944EE7FA90}"/>
              </a:ext>
            </a:extLst>
          </p:cNvPr>
          <p:cNvSpPr/>
          <p:nvPr/>
        </p:nvSpPr>
        <p:spPr>
          <a:xfrm>
            <a:off x="2541450" y="1463702"/>
            <a:ext cx="617395" cy="478470"/>
          </a:xfrm>
          <a:custGeom>
            <a:avLst/>
            <a:gdLst>
              <a:gd name="connsiteX0" fmla="*/ 0 w 617395"/>
              <a:gd name="connsiteY0" fmla="*/ 95694 h 478470"/>
              <a:gd name="connsiteX1" fmla="*/ 378160 w 617395"/>
              <a:gd name="connsiteY1" fmla="*/ 95694 h 478470"/>
              <a:gd name="connsiteX2" fmla="*/ 378160 w 617395"/>
              <a:gd name="connsiteY2" fmla="*/ 0 h 478470"/>
              <a:gd name="connsiteX3" fmla="*/ 617395 w 617395"/>
              <a:gd name="connsiteY3" fmla="*/ 239235 h 478470"/>
              <a:gd name="connsiteX4" fmla="*/ 378160 w 617395"/>
              <a:gd name="connsiteY4" fmla="*/ 478470 h 478470"/>
              <a:gd name="connsiteX5" fmla="*/ 378160 w 617395"/>
              <a:gd name="connsiteY5" fmla="*/ 382776 h 478470"/>
              <a:gd name="connsiteX6" fmla="*/ 0 w 617395"/>
              <a:gd name="connsiteY6" fmla="*/ 382776 h 478470"/>
              <a:gd name="connsiteX7" fmla="*/ 0 w 617395"/>
              <a:gd name="connsiteY7" fmla="*/ 95694 h 47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395" h="478470">
                <a:moveTo>
                  <a:pt x="0" y="95694"/>
                </a:moveTo>
                <a:lnTo>
                  <a:pt x="378160" y="95694"/>
                </a:lnTo>
                <a:lnTo>
                  <a:pt x="378160" y="0"/>
                </a:lnTo>
                <a:lnTo>
                  <a:pt x="617395" y="239235"/>
                </a:lnTo>
                <a:lnTo>
                  <a:pt x="378160" y="478470"/>
                </a:lnTo>
                <a:lnTo>
                  <a:pt x="378160" y="382776"/>
                </a:lnTo>
                <a:lnTo>
                  <a:pt x="0" y="382776"/>
                </a:lnTo>
                <a:lnTo>
                  <a:pt x="0" y="95694"/>
                </a:lnTo>
                <a:close/>
              </a:path>
            </a:pathLst>
          </a:cu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95694" rIns="143541" bIns="95694" numCol="1" spcCol="1270" anchor="ctr" anchorCtr="0">
            <a:noAutofit/>
          </a:bodyPr>
          <a:lstStyle/>
          <a:p>
            <a:pPr marL="0" lvl="0" indent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GB" sz="1200" kern="120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5312304-A939-4FBD-8C0D-D77476AEEC81}"/>
              </a:ext>
            </a:extLst>
          </p:cNvPr>
          <p:cNvSpPr/>
          <p:nvPr/>
        </p:nvSpPr>
        <p:spPr>
          <a:xfrm>
            <a:off x="3415123" y="1464597"/>
            <a:ext cx="1921473" cy="715019"/>
          </a:xfrm>
          <a:custGeom>
            <a:avLst/>
            <a:gdLst>
              <a:gd name="connsiteX0" fmla="*/ 0 w 1921473"/>
              <a:gd name="connsiteY0" fmla="*/ 71502 h 715019"/>
              <a:gd name="connsiteX1" fmla="*/ 71502 w 1921473"/>
              <a:gd name="connsiteY1" fmla="*/ 0 h 715019"/>
              <a:gd name="connsiteX2" fmla="*/ 1849971 w 1921473"/>
              <a:gd name="connsiteY2" fmla="*/ 0 h 715019"/>
              <a:gd name="connsiteX3" fmla="*/ 1921473 w 1921473"/>
              <a:gd name="connsiteY3" fmla="*/ 71502 h 715019"/>
              <a:gd name="connsiteX4" fmla="*/ 1921473 w 1921473"/>
              <a:gd name="connsiteY4" fmla="*/ 643517 h 715019"/>
              <a:gd name="connsiteX5" fmla="*/ 1849971 w 1921473"/>
              <a:gd name="connsiteY5" fmla="*/ 715019 h 715019"/>
              <a:gd name="connsiteX6" fmla="*/ 71502 w 1921473"/>
              <a:gd name="connsiteY6" fmla="*/ 715019 h 715019"/>
              <a:gd name="connsiteX7" fmla="*/ 0 w 1921473"/>
              <a:gd name="connsiteY7" fmla="*/ 643517 h 715019"/>
              <a:gd name="connsiteX8" fmla="*/ 0 w 1921473"/>
              <a:gd name="connsiteY8" fmla="*/ 71502 h 715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715019">
                <a:moveTo>
                  <a:pt x="0" y="71502"/>
                </a:moveTo>
                <a:cubicBezTo>
                  <a:pt x="0" y="32013"/>
                  <a:pt x="32013" y="0"/>
                  <a:pt x="71502" y="0"/>
                </a:cubicBezTo>
                <a:lnTo>
                  <a:pt x="1849971" y="0"/>
                </a:lnTo>
                <a:cubicBezTo>
                  <a:pt x="1889460" y="0"/>
                  <a:pt x="1921473" y="32013"/>
                  <a:pt x="1921473" y="71502"/>
                </a:cubicBezTo>
                <a:lnTo>
                  <a:pt x="1921473" y="643517"/>
                </a:lnTo>
                <a:cubicBezTo>
                  <a:pt x="1921473" y="683006"/>
                  <a:pt x="1889460" y="715019"/>
                  <a:pt x="1849971" y="715019"/>
                </a:cubicBezTo>
                <a:lnTo>
                  <a:pt x="71502" y="715019"/>
                </a:lnTo>
                <a:cubicBezTo>
                  <a:pt x="32013" y="715019"/>
                  <a:pt x="0" y="683006"/>
                  <a:pt x="0" y="643517"/>
                </a:cubicBezTo>
                <a:lnTo>
                  <a:pt x="0" y="7150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344" tIns="85344" rIns="85344" bIns="284060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200" kern="1200" dirty="0"/>
              <a:t>Perform </a:t>
            </a:r>
            <a:r>
              <a:rPr lang="de-DE" sz="1200" kern="1200" dirty="0" err="1"/>
              <a:t>data</a:t>
            </a:r>
            <a:r>
              <a:rPr lang="de-DE" sz="1200" kern="1200" dirty="0"/>
              <a:t> </a:t>
            </a:r>
            <a:r>
              <a:rPr lang="de-DE" sz="1200" kern="1200" dirty="0" err="1"/>
              <a:t>augmentation</a:t>
            </a:r>
            <a:endParaRPr lang="en-GB" sz="1200" kern="12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BE5D6B0-4FE0-4708-989C-BE6F42C85FF8}"/>
              </a:ext>
            </a:extLst>
          </p:cNvPr>
          <p:cNvSpPr/>
          <p:nvPr/>
        </p:nvSpPr>
        <p:spPr>
          <a:xfrm>
            <a:off x="3808294" y="1941277"/>
            <a:ext cx="1921473" cy="1339980"/>
          </a:xfrm>
          <a:custGeom>
            <a:avLst/>
            <a:gdLst>
              <a:gd name="connsiteX0" fmla="*/ 0 w 1921473"/>
              <a:gd name="connsiteY0" fmla="*/ 133998 h 1339980"/>
              <a:gd name="connsiteX1" fmla="*/ 133998 w 1921473"/>
              <a:gd name="connsiteY1" fmla="*/ 0 h 1339980"/>
              <a:gd name="connsiteX2" fmla="*/ 1787475 w 1921473"/>
              <a:gd name="connsiteY2" fmla="*/ 0 h 1339980"/>
              <a:gd name="connsiteX3" fmla="*/ 1921473 w 1921473"/>
              <a:gd name="connsiteY3" fmla="*/ 133998 h 1339980"/>
              <a:gd name="connsiteX4" fmla="*/ 1921473 w 1921473"/>
              <a:gd name="connsiteY4" fmla="*/ 1205982 h 1339980"/>
              <a:gd name="connsiteX5" fmla="*/ 1787475 w 1921473"/>
              <a:gd name="connsiteY5" fmla="*/ 1339980 h 1339980"/>
              <a:gd name="connsiteX6" fmla="*/ 133998 w 1921473"/>
              <a:gd name="connsiteY6" fmla="*/ 1339980 h 1339980"/>
              <a:gd name="connsiteX7" fmla="*/ 0 w 1921473"/>
              <a:gd name="connsiteY7" fmla="*/ 1205982 h 1339980"/>
              <a:gd name="connsiteX8" fmla="*/ 0 w 1921473"/>
              <a:gd name="connsiteY8" fmla="*/ 133998 h 1339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1339980">
                <a:moveTo>
                  <a:pt x="0" y="133998"/>
                </a:moveTo>
                <a:cubicBezTo>
                  <a:pt x="0" y="59993"/>
                  <a:pt x="59993" y="0"/>
                  <a:pt x="133998" y="0"/>
                </a:cubicBezTo>
                <a:lnTo>
                  <a:pt x="1787475" y="0"/>
                </a:lnTo>
                <a:cubicBezTo>
                  <a:pt x="1861480" y="0"/>
                  <a:pt x="1921473" y="59993"/>
                  <a:pt x="1921473" y="133998"/>
                </a:cubicBezTo>
                <a:lnTo>
                  <a:pt x="1921473" y="1205982"/>
                </a:lnTo>
                <a:cubicBezTo>
                  <a:pt x="1921473" y="1279987"/>
                  <a:pt x="1861480" y="1339980"/>
                  <a:pt x="1787475" y="1339980"/>
                </a:cubicBezTo>
                <a:lnTo>
                  <a:pt x="133998" y="1339980"/>
                </a:lnTo>
                <a:cubicBezTo>
                  <a:pt x="59993" y="1339980"/>
                  <a:pt x="0" y="1279987"/>
                  <a:pt x="0" y="1205982"/>
                </a:cubicBezTo>
                <a:lnTo>
                  <a:pt x="0" y="133998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4591" tIns="124591" rIns="124591" bIns="124591" numCol="1" spcCol="1270" anchor="t" anchorCtr="0">
            <a:noAutofit/>
          </a:bodyPr>
          <a:lstStyle/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dirty="0" err="1"/>
              <a:t>Artificially</a:t>
            </a:r>
            <a:r>
              <a:rPr lang="de-DE" sz="1200" dirty="0"/>
              <a:t> </a:t>
            </a:r>
            <a:r>
              <a:rPr lang="de-DE" sz="1200" dirty="0" err="1"/>
              <a:t>increases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size</a:t>
            </a:r>
            <a:r>
              <a:rPr lang="de-DE" sz="1200" dirty="0"/>
              <a:t>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r>
              <a:rPr lang="de-DE" sz="1200" dirty="0"/>
              <a:t> and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variance</a:t>
            </a:r>
            <a:r>
              <a:rPr lang="de-DE" sz="1200" dirty="0"/>
              <a:t>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r>
              <a:rPr lang="de-DE" sz="1200" dirty="0"/>
              <a:t> </a:t>
            </a:r>
            <a:r>
              <a:rPr lang="de-DE" sz="1200" dirty="0" err="1"/>
              <a:t>samples</a:t>
            </a:r>
            <a:endParaRPr lang="de-DE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Random </a:t>
            </a:r>
            <a:r>
              <a:rPr lang="de-DE" sz="1200" kern="1200" dirty="0" err="1"/>
              <a:t>flip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Random </a:t>
            </a:r>
            <a:r>
              <a:rPr lang="de-DE" sz="1200" kern="1200" dirty="0" err="1"/>
              <a:t>contrast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Random </a:t>
            </a:r>
            <a:r>
              <a:rPr lang="de-DE" sz="1200" kern="1200" dirty="0" err="1"/>
              <a:t>rotation</a:t>
            </a:r>
            <a:endParaRPr lang="en-GB" sz="1200" kern="12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3488F1-FC31-4103-BE70-E163F7D667C2}"/>
              </a:ext>
            </a:extLst>
          </p:cNvPr>
          <p:cNvSpPr/>
          <p:nvPr/>
        </p:nvSpPr>
        <p:spPr>
          <a:xfrm>
            <a:off x="5627821" y="1463702"/>
            <a:ext cx="617395" cy="478470"/>
          </a:xfrm>
          <a:custGeom>
            <a:avLst/>
            <a:gdLst>
              <a:gd name="connsiteX0" fmla="*/ 0 w 617395"/>
              <a:gd name="connsiteY0" fmla="*/ 95694 h 478470"/>
              <a:gd name="connsiteX1" fmla="*/ 378160 w 617395"/>
              <a:gd name="connsiteY1" fmla="*/ 95694 h 478470"/>
              <a:gd name="connsiteX2" fmla="*/ 378160 w 617395"/>
              <a:gd name="connsiteY2" fmla="*/ 0 h 478470"/>
              <a:gd name="connsiteX3" fmla="*/ 617395 w 617395"/>
              <a:gd name="connsiteY3" fmla="*/ 239235 h 478470"/>
              <a:gd name="connsiteX4" fmla="*/ 378160 w 617395"/>
              <a:gd name="connsiteY4" fmla="*/ 478470 h 478470"/>
              <a:gd name="connsiteX5" fmla="*/ 378160 w 617395"/>
              <a:gd name="connsiteY5" fmla="*/ 382776 h 478470"/>
              <a:gd name="connsiteX6" fmla="*/ 0 w 617395"/>
              <a:gd name="connsiteY6" fmla="*/ 382776 h 478470"/>
              <a:gd name="connsiteX7" fmla="*/ 0 w 617395"/>
              <a:gd name="connsiteY7" fmla="*/ 95694 h 47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395" h="478470">
                <a:moveTo>
                  <a:pt x="0" y="95694"/>
                </a:moveTo>
                <a:lnTo>
                  <a:pt x="378160" y="95694"/>
                </a:lnTo>
                <a:lnTo>
                  <a:pt x="378160" y="0"/>
                </a:lnTo>
                <a:lnTo>
                  <a:pt x="617395" y="239235"/>
                </a:lnTo>
                <a:lnTo>
                  <a:pt x="378160" y="478470"/>
                </a:lnTo>
                <a:lnTo>
                  <a:pt x="378160" y="382776"/>
                </a:lnTo>
                <a:lnTo>
                  <a:pt x="0" y="382776"/>
                </a:lnTo>
                <a:lnTo>
                  <a:pt x="0" y="95694"/>
                </a:lnTo>
                <a:close/>
              </a:path>
            </a:pathLst>
          </a:cu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95694" rIns="143541" bIns="95694" numCol="1" spcCol="1270" anchor="ctr" anchorCtr="0">
            <a:noAutofit/>
          </a:bodyPr>
          <a:lstStyle/>
          <a:p>
            <a:pPr marL="0" lvl="0" indent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GB" sz="1200" kern="12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14A7BDB-D842-4E73-9197-42AC85225229}"/>
              </a:ext>
            </a:extLst>
          </p:cNvPr>
          <p:cNvSpPr/>
          <p:nvPr/>
        </p:nvSpPr>
        <p:spPr>
          <a:xfrm>
            <a:off x="6501495" y="1464597"/>
            <a:ext cx="1923670" cy="715019"/>
          </a:xfrm>
          <a:custGeom>
            <a:avLst/>
            <a:gdLst>
              <a:gd name="connsiteX0" fmla="*/ 0 w 1923670"/>
              <a:gd name="connsiteY0" fmla="*/ 71502 h 715019"/>
              <a:gd name="connsiteX1" fmla="*/ 71502 w 1923670"/>
              <a:gd name="connsiteY1" fmla="*/ 0 h 715019"/>
              <a:gd name="connsiteX2" fmla="*/ 1852168 w 1923670"/>
              <a:gd name="connsiteY2" fmla="*/ 0 h 715019"/>
              <a:gd name="connsiteX3" fmla="*/ 1923670 w 1923670"/>
              <a:gd name="connsiteY3" fmla="*/ 71502 h 715019"/>
              <a:gd name="connsiteX4" fmla="*/ 1923670 w 1923670"/>
              <a:gd name="connsiteY4" fmla="*/ 643517 h 715019"/>
              <a:gd name="connsiteX5" fmla="*/ 1852168 w 1923670"/>
              <a:gd name="connsiteY5" fmla="*/ 715019 h 715019"/>
              <a:gd name="connsiteX6" fmla="*/ 71502 w 1923670"/>
              <a:gd name="connsiteY6" fmla="*/ 715019 h 715019"/>
              <a:gd name="connsiteX7" fmla="*/ 0 w 1923670"/>
              <a:gd name="connsiteY7" fmla="*/ 643517 h 715019"/>
              <a:gd name="connsiteX8" fmla="*/ 0 w 1923670"/>
              <a:gd name="connsiteY8" fmla="*/ 71502 h 715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3670" h="715019">
                <a:moveTo>
                  <a:pt x="0" y="71502"/>
                </a:moveTo>
                <a:cubicBezTo>
                  <a:pt x="0" y="32013"/>
                  <a:pt x="32013" y="0"/>
                  <a:pt x="71502" y="0"/>
                </a:cubicBezTo>
                <a:lnTo>
                  <a:pt x="1852168" y="0"/>
                </a:lnTo>
                <a:cubicBezTo>
                  <a:pt x="1891657" y="0"/>
                  <a:pt x="1923670" y="32013"/>
                  <a:pt x="1923670" y="71502"/>
                </a:cubicBezTo>
                <a:lnTo>
                  <a:pt x="1923670" y="643517"/>
                </a:lnTo>
                <a:cubicBezTo>
                  <a:pt x="1923670" y="683006"/>
                  <a:pt x="1891657" y="715019"/>
                  <a:pt x="1852168" y="715019"/>
                </a:cubicBezTo>
                <a:lnTo>
                  <a:pt x="71502" y="715019"/>
                </a:lnTo>
                <a:cubicBezTo>
                  <a:pt x="32013" y="715019"/>
                  <a:pt x="0" y="683006"/>
                  <a:pt x="0" y="643517"/>
                </a:cubicBezTo>
                <a:lnTo>
                  <a:pt x="0" y="7150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344" tIns="85344" rIns="85344" bIns="284060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200" kern="1200" dirty="0"/>
              <a:t>Train </a:t>
            </a:r>
            <a:r>
              <a:rPr lang="de-DE" sz="1200" kern="1200" dirty="0" err="1"/>
              <a:t>the</a:t>
            </a:r>
            <a:r>
              <a:rPr lang="de-DE" sz="1200" kern="1200" dirty="0"/>
              <a:t> </a:t>
            </a:r>
            <a:r>
              <a:rPr lang="de-DE" sz="1200" kern="1200" dirty="0" err="1"/>
              <a:t>model</a:t>
            </a:r>
            <a:endParaRPr lang="en-GB" sz="1200" kern="12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CE0A73-1A9C-4ED0-82DA-35AACB6B00CA}"/>
              </a:ext>
            </a:extLst>
          </p:cNvPr>
          <p:cNvSpPr/>
          <p:nvPr/>
        </p:nvSpPr>
        <p:spPr>
          <a:xfrm>
            <a:off x="6792518" y="1941277"/>
            <a:ext cx="2127964" cy="1339980"/>
          </a:xfrm>
          <a:custGeom>
            <a:avLst/>
            <a:gdLst>
              <a:gd name="connsiteX0" fmla="*/ 0 w 2127964"/>
              <a:gd name="connsiteY0" fmla="*/ 133998 h 1339980"/>
              <a:gd name="connsiteX1" fmla="*/ 133998 w 2127964"/>
              <a:gd name="connsiteY1" fmla="*/ 0 h 1339980"/>
              <a:gd name="connsiteX2" fmla="*/ 1993966 w 2127964"/>
              <a:gd name="connsiteY2" fmla="*/ 0 h 1339980"/>
              <a:gd name="connsiteX3" fmla="*/ 2127964 w 2127964"/>
              <a:gd name="connsiteY3" fmla="*/ 133998 h 1339980"/>
              <a:gd name="connsiteX4" fmla="*/ 2127964 w 2127964"/>
              <a:gd name="connsiteY4" fmla="*/ 1205982 h 1339980"/>
              <a:gd name="connsiteX5" fmla="*/ 1993966 w 2127964"/>
              <a:gd name="connsiteY5" fmla="*/ 1339980 h 1339980"/>
              <a:gd name="connsiteX6" fmla="*/ 133998 w 2127964"/>
              <a:gd name="connsiteY6" fmla="*/ 1339980 h 1339980"/>
              <a:gd name="connsiteX7" fmla="*/ 0 w 2127964"/>
              <a:gd name="connsiteY7" fmla="*/ 1205982 h 1339980"/>
              <a:gd name="connsiteX8" fmla="*/ 0 w 2127964"/>
              <a:gd name="connsiteY8" fmla="*/ 133998 h 1339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7964" h="1339980">
                <a:moveTo>
                  <a:pt x="0" y="133998"/>
                </a:moveTo>
                <a:cubicBezTo>
                  <a:pt x="0" y="59993"/>
                  <a:pt x="59993" y="0"/>
                  <a:pt x="133998" y="0"/>
                </a:cubicBezTo>
                <a:lnTo>
                  <a:pt x="1993966" y="0"/>
                </a:lnTo>
                <a:cubicBezTo>
                  <a:pt x="2067971" y="0"/>
                  <a:pt x="2127964" y="59993"/>
                  <a:pt x="2127964" y="133998"/>
                </a:cubicBezTo>
                <a:lnTo>
                  <a:pt x="2127964" y="1205982"/>
                </a:lnTo>
                <a:cubicBezTo>
                  <a:pt x="2127964" y="1279987"/>
                  <a:pt x="2067971" y="1339980"/>
                  <a:pt x="1993966" y="1339980"/>
                </a:cubicBezTo>
                <a:lnTo>
                  <a:pt x="133998" y="1339980"/>
                </a:lnTo>
                <a:cubicBezTo>
                  <a:pt x="59993" y="1339980"/>
                  <a:pt x="0" y="1279987"/>
                  <a:pt x="0" y="1205982"/>
                </a:cubicBezTo>
                <a:lnTo>
                  <a:pt x="0" y="133998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4591" tIns="124591" rIns="124591" bIns="124591" numCol="1" spcCol="1270" anchor="t" anchorCtr="0">
            <a:noAutofit/>
          </a:bodyPr>
          <a:lstStyle/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 err="1"/>
              <a:t>Epochs</a:t>
            </a:r>
            <a:r>
              <a:rPr lang="de-DE" sz="1200" kern="1200" dirty="0"/>
              <a:t>: 6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GB" sz="1200" b="0" kern="1200" dirty="0"/>
              <a:t>Batch size: 32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Loss: </a:t>
            </a:r>
            <a:r>
              <a:rPr lang="en-GB" sz="1200" b="0" kern="1200" dirty="0" err="1"/>
              <a:t>sparse_categorical_crossentropy</a:t>
            </a:r>
            <a:endParaRPr lang="en-GB" sz="1200" kern="1200" dirty="0"/>
          </a:p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/>
              <a:t>Optimizer: Adam</a:t>
            </a:r>
            <a:endParaRPr lang="en-GB" sz="1200" kern="12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525DC57-2D0B-4AB1-803D-42F723728CE6}"/>
              </a:ext>
            </a:extLst>
          </p:cNvPr>
          <p:cNvSpPr/>
          <p:nvPr/>
        </p:nvSpPr>
        <p:spPr>
          <a:xfrm>
            <a:off x="8741926" y="1463702"/>
            <a:ext cx="671533" cy="478470"/>
          </a:xfrm>
          <a:custGeom>
            <a:avLst/>
            <a:gdLst>
              <a:gd name="connsiteX0" fmla="*/ 0 w 671533"/>
              <a:gd name="connsiteY0" fmla="*/ 95694 h 478470"/>
              <a:gd name="connsiteX1" fmla="*/ 432298 w 671533"/>
              <a:gd name="connsiteY1" fmla="*/ 95694 h 478470"/>
              <a:gd name="connsiteX2" fmla="*/ 432298 w 671533"/>
              <a:gd name="connsiteY2" fmla="*/ 0 h 478470"/>
              <a:gd name="connsiteX3" fmla="*/ 671533 w 671533"/>
              <a:gd name="connsiteY3" fmla="*/ 239235 h 478470"/>
              <a:gd name="connsiteX4" fmla="*/ 432298 w 671533"/>
              <a:gd name="connsiteY4" fmla="*/ 478470 h 478470"/>
              <a:gd name="connsiteX5" fmla="*/ 432298 w 671533"/>
              <a:gd name="connsiteY5" fmla="*/ 382776 h 478470"/>
              <a:gd name="connsiteX6" fmla="*/ 0 w 671533"/>
              <a:gd name="connsiteY6" fmla="*/ 382776 h 478470"/>
              <a:gd name="connsiteX7" fmla="*/ 0 w 671533"/>
              <a:gd name="connsiteY7" fmla="*/ 95694 h 478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1533" h="478470">
                <a:moveTo>
                  <a:pt x="0" y="95694"/>
                </a:moveTo>
                <a:lnTo>
                  <a:pt x="432298" y="95694"/>
                </a:lnTo>
                <a:lnTo>
                  <a:pt x="432298" y="0"/>
                </a:lnTo>
                <a:lnTo>
                  <a:pt x="671533" y="239235"/>
                </a:lnTo>
                <a:lnTo>
                  <a:pt x="432298" y="478470"/>
                </a:lnTo>
                <a:lnTo>
                  <a:pt x="432298" y="382776"/>
                </a:lnTo>
                <a:lnTo>
                  <a:pt x="0" y="382776"/>
                </a:lnTo>
                <a:lnTo>
                  <a:pt x="0" y="95694"/>
                </a:lnTo>
                <a:close/>
              </a:path>
            </a:pathLst>
          </a:custGeom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95694" rIns="143541" bIns="95694" numCol="1" spcCol="1270" anchor="ctr" anchorCtr="0">
            <a:noAutofit/>
          </a:bodyPr>
          <a:lstStyle/>
          <a:p>
            <a:pPr marL="0" lvl="0" indent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GB" sz="1200" kern="120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63F9DE2-16F3-4ABB-82F1-4FB792AC48DE}"/>
              </a:ext>
            </a:extLst>
          </p:cNvPr>
          <p:cNvSpPr/>
          <p:nvPr/>
        </p:nvSpPr>
        <p:spPr>
          <a:xfrm>
            <a:off x="9692210" y="1464597"/>
            <a:ext cx="1921473" cy="715019"/>
          </a:xfrm>
          <a:custGeom>
            <a:avLst/>
            <a:gdLst>
              <a:gd name="connsiteX0" fmla="*/ 0 w 1921473"/>
              <a:gd name="connsiteY0" fmla="*/ 71502 h 715019"/>
              <a:gd name="connsiteX1" fmla="*/ 71502 w 1921473"/>
              <a:gd name="connsiteY1" fmla="*/ 0 h 715019"/>
              <a:gd name="connsiteX2" fmla="*/ 1849971 w 1921473"/>
              <a:gd name="connsiteY2" fmla="*/ 0 h 715019"/>
              <a:gd name="connsiteX3" fmla="*/ 1921473 w 1921473"/>
              <a:gd name="connsiteY3" fmla="*/ 71502 h 715019"/>
              <a:gd name="connsiteX4" fmla="*/ 1921473 w 1921473"/>
              <a:gd name="connsiteY4" fmla="*/ 643517 h 715019"/>
              <a:gd name="connsiteX5" fmla="*/ 1849971 w 1921473"/>
              <a:gd name="connsiteY5" fmla="*/ 715019 h 715019"/>
              <a:gd name="connsiteX6" fmla="*/ 71502 w 1921473"/>
              <a:gd name="connsiteY6" fmla="*/ 715019 h 715019"/>
              <a:gd name="connsiteX7" fmla="*/ 0 w 1921473"/>
              <a:gd name="connsiteY7" fmla="*/ 643517 h 715019"/>
              <a:gd name="connsiteX8" fmla="*/ 0 w 1921473"/>
              <a:gd name="connsiteY8" fmla="*/ 71502 h 715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715019">
                <a:moveTo>
                  <a:pt x="0" y="71502"/>
                </a:moveTo>
                <a:cubicBezTo>
                  <a:pt x="0" y="32013"/>
                  <a:pt x="32013" y="0"/>
                  <a:pt x="71502" y="0"/>
                </a:cubicBezTo>
                <a:lnTo>
                  <a:pt x="1849971" y="0"/>
                </a:lnTo>
                <a:cubicBezTo>
                  <a:pt x="1889460" y="0"/>
                  <a:pt x="1921473" y="32013"/>
                  <a:pt x="1921473" y="71502"/>
                </a:cubicBezTo>
                <a:lnTo>
                  <a:pt x="1921473" y="643517"/>
                </a:lnTo>
                <a:cubicBezTo>
                  <a:pt x="1921473" y="683006"/>
                  <a:pt x="1889460" y="715019"/>
                  <a:pt x="1849971" y="715019"/>
                </a:cubicBezTo>
                <a:lnTo>
                  <a:pt x="71502" y="715019"/>
                </a:lnTo>
                <a:cubicBezTo>
                  <a:pt x="32013" y="715019"/>
                  <a:pt x="0" y="683006"/>
                  <a:pt x="0" y="643517"/>
                </a:cubicBezTo>
                <a:lnTo>
                  <a:pt x="0" y="71502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5344" tIns="85344" rIns="85344" bIns="284060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200" kern="1200" dirty="0" err="1"/>
              <a:t>Evaluate</a:t>
            </a:r>
            <a:r>
              <a:rPr lang="de-DE" sz="1200" kern="1200" dirty="0"/>
              <a:t> </a:t>
            </a:r>
            <a:r>
              <a:rPr lang="de-DE" sz="1200" kern="1200" dirty="0" err="1"/>
              <a:t>the</a:t>
            </a:r>
            <a:r>
              <a:rPr lang="de-DE" sz="1200" kern="1200" dirty="0"/>
              <a:t> </a:t>
            </a:r>
            <a:r>
              <a:rPr lang="de-DE" sz="1200" kern="1200" dirty="0" err="1"/>
              <a:t>model</a:t>
            </a:r>
            <a:endParaRPr lang="en-GB" sz="1200" kern="12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B3057C2-37AF-45B9-A608-ECF4A1AAF37B}"/>
              </a:ext>
            </a:extLst>
          </p:cNvPr>
          <p:cNvSpPr/>
          <p:nvPr/>
        </p:nvSpPr>
        <p:spPr>
          <a:xfrm>
            <a:off x="10085380" y="1941277"/>
            <a:ext cx="1921473" cy="1339980"/>
          </a:xfrm>
          <a:custGeom>
            <a:avLst/>
            <a:gdLst>
              <a:gd name="connsiteX0" fmla="*/ 0 w 1921473"/>
              <a:gd name="connsiteY0" fmla="*/ 133998 h 1339980"/>
              <a:gd name="connsiteX1" fmla="*/ 133998 w 1921473"/>
              <a:gd name="connsiteY1" fmla="*/ 0 h 1339980"/>
              <a:gd name="connsiteX2" fmla="*/ 1787475 w 1921473"/>
              <a:gd name="connsiteY2" fmla="*/ 0 h 1339980"/>
              <a:gd name="connsiteX3" fmla="*/ 1921473 w 1921473"/>
              <a:gd name="connsiteY3" fmla="*/ 133998 h 1339980"/>
              <a:gd name="connsiteX4" fmla="*/ 1921473 w 1921473"/>
              <a:gd name="connsiteY4" fmla="*/ 1205982 h 1339980"/>
              <a:gd name="connsiteX5" fmla="*/ 1787475 w 1921473"/>
              <a:gd name="connsiteY5" fmla="*/ 1339980 h 1339980"/>
              <a:gd name="connsiteX6" fmla="*/ 133998 w 1921473"/>
              <a:gd name="connsiteY6" fmla="*/ 1339980 h 1339980"/>
              <a:gd name="connsiteX7" fmla="*/ 0 w 1921473"/>
              <a:gd name="connsiteY7" fmla="*/ 1205982 h 1339980"/>
              <a:gd name="connsiteX8" fmla="*/ 0 w 1921473"/>
              <a:gd name="connsiteY8" fmla="*/ 133998 h 1339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21473" h="1339980">
                <a:moveTo>
                  <a:pt x="0" y="133998"/>
                </a:moveTo>
                <a:cubicBezTo>
                  <a:pt x="0" y="59993"/>
                  <a:pt x="59993" y="0"/>
                  <a:pt x="133998" y="0"/>
                </a:cubicBezTo>
                <a:lnTo>
                  <a:pt x="1787475" y="0"/>
                </a:lnTo>
                <a:cubicBezTo>
                  <a:pt x="1861480" y="0"/>
                  <a:pt x="1921473" y="59993"/>
                  <a:pt x="1921473" y="133998"/>
                </a:cubicBezTo>
                <a:lnTo>
                  <a:pt x="1921473" y="1205982"/>
                </a:lnTo>
                <a:cubicBezTo>
                  <a:pt x="1921473" y="1279987"/>
                  <a:pt x="1861480" y="1339980"/>
                  <a:pt x="1787475" y="1339980"/>
                </a:cubicBezTo>
                <a:lnTo>
                  <a:pt x="133998" y="1339980"/>
                </a:lnTo>
                <a:cubicBezTo>
                  <a:pt x="59993" y="1339980"/>
                  <a:pt x="0" y="1279987"/>
                  <a:pt x="0" y="1205982"/>
                </a:cubicBezTo>
                <a:lnTo>
                  <a:pt x="0" y="133998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4591" tIns="124591" rIns="124591" bIns="124591" numCol="1" spcCol="1270" anchor="t" anchorCtr="0">
            <a:noAutofit/>
          </a:bodyPr>
          <a:lstStyle/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de-DE" sz="1200" kern="1200" dirty="0" err="1"/>
              <a:t>Accuracy</a:t>
            </a:r>
            <a:r>
              <a:rPr lang="de-DE" sz="1200" kern="1200" dirty="0"/>
              <a:t> on </a:t>
            </a:r>
            <a:r>
              <a:rPr lang="de-DE" sz="1200" kern="1200" dirty="0" err="1"/>
              <a:t>test</a:t>
            </a:r>
            <a:r>
              <a:rPr lang="de-DE" sz="1200" kern="1200" dirty="0"/>
              <a:t> </a:t>
            </a:r>
            <a:r>
              <a:rPr lang="de-DE" sz="1200" kern="1200" dirty="0" err="1"/>
              <a:t>data</a:t>
            </a:r>
            <a:r>
              <a:rPr lang="de-DE" sz="1200" kern="1200" dirty="0"/>
              <a:t>:</a:t>
            </a:r>
            <a:br>
              <a:rPr lang="de-DE" sz="1200" kern="1200" dirty="0"/>
            </a:br>
            <a:r>
              <a:rPr lang="de-DE" sz="1200" kern="1200" dirty="0"/>
              <a:t>~ 93%</a:t>
            </a:r>
            <a:endParaRPr lang="en-GB" sz="1200" kern="1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AF6CC4-70BF-4BE2-BA9F-16009CDA1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58" y="3429000"/>
            <a:ext cx="2374803" cy="293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946FF2C-6A89-43E1-B8C6-674113F82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982" y="3429000"/>
            <a:ext cx="2519611" cy="333021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B17834B9-04BE-4110-94DD-C31BBF48CD6A}"/>
              </a:ext>
            </a:extLst>
          </p:cNvPr>
          <p:cNvGrpSpPr/>
          <p:nvPr/>
        </p:nvGrpSpPr>
        <p:grpSpPr>
          <a:xfrm>
            <a:off x="3699871" y="3429000"/>
            <a:ext cx="2209721" cy="2979913"/>
            <a:chOff x="3699871" y="3429000"/>
            <a:chExt cx="2209721" cy="297991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E011DDB-91C5-45D0-9109-4E8340CCC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99871" y="3429000"/>
              <a:ext cx="2209721" cy="2979913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63A60CB-3753-4D04-8B8F-5A1ECF26130F}"/>
                </a:ext>
              </a:extLst>
            </p:cNvPr>
            <p:cNvSpPr/>
            <p:nvPr/>
          </p:nvSpPr>
          <p:spPr>
            <a:xfrm>
              <a:off x="4551680" y="4643120"/>
              <a:ext cx="502920" cy="49276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65BDA42-874B-4452-BDA5-8F06885C996D}"/>
                </a:ext>
              </a:extLst>
            </p:cNvPr>
            <p:cNvSpPr/>
            <p:nvPr/>
          </p:nvSpPr>
          <p:spPr>
            <a:xfrm>
              <a:off x="5336596" y="5247640"/>
              <a:ext cx="495244" cy="492760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8C8BEE-1461-4A1E-9E5F-543708ECFECD}"/>
                </a:ext>
              </a:extLst>
            </p:cNvPr>
            <p:cNvSpPr/>
            <p:nvPr/>
          </p:nvSpPr>
          <p:spPr>
            <a:xfrm>
              <a:off x="3764280" y="5855644"/>
              <a:ext cx="502920" cy="49276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0FB7F4-3742-4658-99C0-F49E398F62C1}"/>
                </a:ext>
              </a:extLst>
            </p:cNvPr>
            <p:cNvSpPr/>
            <p:nvPr/>
          </p:nvSpPr>
          <p:spPr>
            <a:xfrm>
              <a:off x="4537128" y="5855644"/>
              <a:ext cx="502920" cy="511256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17E8981-CA81-4ED1-81C9-5F5FC40AEC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0381" y="3315960"/>
            <a:ext cx="2887993" cy="278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07407E-6 L -0.36732 -0.18657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72" y="-932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750" fill="hold"/>
                                        <p:tgtEl>
                                          <p:spTgt spid="1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10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F6748-2FC4-4DD8-B9F6-F06BC044B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Example predictions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hape, polygon&#10;&#10;Description automatically generated">
            <a:extLst>
              <a:ext uri="{FF2B5EF4-FFF2-40B4-BE49-F238E27FC236}">
                <a16:creationId xmlns:a16="http://schemas.microsoft.com/office/drawing/2014/main" id="{851F535E-AFD6-438B-AD71-D2A7529B2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873" y="2742397"/>
            <a:ext cx="2970885" cy="3291840"/>
          </a:xfrm>
          <a:prstGeom prst="rect">
            <a:avLst/>
          </a:prstGeom>
        </p:spPr>
      </p:pic>
      <p:sp>
        <p:nvSpPr>
          <p:cNvPr id="16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hape, polygon&#10;&#10;Description automatically generated">
            <a:extLst>
              <a:ext uri="{FF2B5EF4-FFF2-40B4-BE49-F238E27FC236}">
                <a16:creationId xmlns:a16="http://schemas.microsoft.com/office/drawing/2014/main" id="{7179EC9F-D08F-4E46-9170-0ECADE34F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127" y="2744731"/>
            <a:ext cx="2979114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7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58D98-2F42-4D69-BD03-88E656868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Deployment</a:t>
            </a:r>
            <a:r>
              <a:rPr lang="de-DE" dirty="0"/>
              <a:t> on </a:t>
            </a:r>
            <a:r>
              <a:rPr lang="de-DE" dirty="0" err="1"/>
              <a:t>RaspberryPi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E86BA-6C75-4789-9912-26AEB978F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of </a:t>
            </a:r>
            <a:r>
              <a:rPr lang="en-GB" b="1" dirty="0"/>
              <a:t>TensorFlow Lite: </a:t>
            </a:r>
            <a:r>
              <a:rPr lang="en-GB" dirty="0"/>
              <a:t>open source deep learning framework for on-device inference</a:t>
            </a:r>
          </a:p>
          <a:p>
            <a:endParaRPr lang="en-GB" dirty="0"/>
          </a:p>
          <a:p>
            <a:pPr marL="0" indent="0" algn="ctr">
              <a:buNone/>
            </a:pPr>
            <a:r>
              <a:rPr lang="en-GB" b="1" dirty="0"/>
              <a:t>Pipeline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FED166-B4CA-4408-B396-A1CC7DCBE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6" y="3786522"/>
            <a:ext cx="12060115" cy="239044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4336E4D-9F8A-48C2-A795-8BC8F47A7146}"/>
              </a:ext>
            </a:extLst>
          </p:cNvPr>
          <p:cNvGrpSpPr/>
          <p:nvPr/>
        </p:nvGrpSpPr>
        <p:grpSpPr>
          <a:xfrm>
            <a:off x="9179171" y="3417190"/>
            <a:ext cx="2968869" cy="2693464"/>
            <a:chOff x="9179171" y="3417190"/>
            <a:chExt cx="2968869" cy="269346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1082DC-A968-49E2-B8BD-C7A6AD27ABD9}"/>
                </a:ext>
              </a:extLst>
            </p:cNvPr>
            <p:cNvSpPr/>
            <p:nvPr/>
          </p:nvSpPr>
          <p:spPr>
            <a:xfrm>
              <a:off x="9179171" y="3786522"/>
              <a:ext cx="2968869" cy="2324132"/>
            </a:xfrm>
            <a:prstGeom prst="rec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65C087-1923-4B87-A253-3168C609915C}"/>
                </a:ext>
              </a:extLst>
            </p:cNvPr>
            <p:cNvSpPr txBox="1"/>
            <p:nvPr/>
          </p:nvSpPr>
          <p:spPr>
            <a:xfrm>
              <a:off x="10012689" y="3417190"/>
              <a:ext cx="13197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accent1">
                      <a:lumMod val="75000"/>
                    </a:schemeClr>
                  </a:solidFill>
                </a:rPr>
                <a:t>Open TODO</a:t>
              </a:r>
              <a:endParaRPr lang="en-GB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1307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B9AF0-7530-48C8-B8BC-6D1AC8930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Multi </a:t>
            </a:r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tracking</a:t>
            </a:r>
            <a:r>
              <a:rPr lang="de-DE" dirty="0"/>
              <a:t> in </a:t>
            </a:r>
            <a:r>
              <a:rPr lang="de-DE" dirty="0" err="1"/>
              <a:t>videos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E10D7-FD5F-4950-9083-03872DE20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: 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FDA90C-EF45-449B-9F21-672D65C2B101}"/>
              </a:ext>
            </a:extLst>
          </p:cNvPr>
          <p:cNvSpPr/>
          <p:nvPr/>
        </p:nvSpPr>
        <p:spPr>
          <a:xfrm>
            <a:off x="2877820" y="2632234"/>
            <a:ext cx="6436360" cy="27381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GB" sz="1700" i="1" dirty="0" err="1"/>
              <a:t>detected_pieces</a:t>
            </a:r>
            <a:r>
              <a:rPr lang="en-GB" sz="1700" i="1" dirty="0"/>
              <a:t> = {}</a:t>
            </a:r>
          </a:p>
          <a:p>
            <a:pPr marL="0" indent="0">
              <a:buNone/>
            </a:pPr>
            <a:r>
              <a:rPr lang="en-GB" sz="1700" i="1" dirty="0"/>
              <a:t>for each new frame </a:t>
            </a:r>
          </a:p>
          <a:p>
            <a:pPr marL="457200" lvl="1" indent="0">
              <a:buNone/>
            </a:pPr>
            <a:r>
              <a:rPr lang="en-GB" sz="1700" i="1" dirty="0"/>
              <a:t>segment image -&gt; detect Lego pieces</a:t>
            </a:r>
          </a:p>
          <a:p>
            <a:pPr marL="457200" lvl="1" indent="0">
              <a:buNone/>
            </a:pPr>
            <a:r>
              <a:rPr lang="en-GB" sz="1700" i="1" dirty="0"/>
              <a:t>for each detected Lego piece:</a:t>
            </a:r>
          </a:p>
          <a:p>
            <a:pPr marL="457200" lvl="1" indent="0">
              <a:buNone/>
            </a:pPr>
            <a:r>
              <a:rPr lang="en-GB" sz="1700" i="1" dirty="0"/>
              <a:t>	if position not in already in detected pieces + threshold</a:t>
            </a:r>
          </a:p>
          <a:p>
            <a:pPr marL="457200" lvl="1" indent="0">
              <a:buNone/>
            </a:pPr>
            <a:r>
              <a:rPr lang="en-GB" sz="1700" i="1" dirty="0"/>
              <a:t>		generated UID, predict class &amp; extract other features</a:t>
            </a:r>
          </a:p>
          <a:p>
            <a:pPr marL="457200" lvl="1" indent="0">
              <a:buNone/>
            </a:pPr>
            <a:r>
              <a:rPr lang="en-GB" sz="1700" i="1" dirty="0"/>
              <a:t>		add new piece to </a:t>
            </a:r>
            <a:r>
              <a:rPr lang="en-GB" sz="1700" i="1" dirty="0" err="1"/>
              <a:t>detected_pieces</a:t>
            </a:r>
            <a:endParaRPr lang="en-GB" sz="1700" i="1" dirty="0"/>
          </a:p>
          <a:p>
            <a:pPr marL="457200" lvl="1" indent="0">
              <a:buNone/>
            </a:pPr>
            <a:r>
              <a:rPr lang="en-GB" sz="1700" i="1" dirty="0"/>
              <a:t>	else</a:t>
            </a:r>
          </a:p>
          <a:p>
            <a:pPr marL="457200" lvl="1" indent="0">
              <a:buNone/>
            </a:pPr>
            <a:r>
              <a:rPr lang="en-GB" sz="1700" i="1" dirty="0"/>
              <a:t>		update position of already existing Lego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C7F090-6D12-42E3-AEF3-E1F450B52B90}"/>
              </a:ext>
            </a:extLst>
          </p:cNvPr>
          <p:cNvSpPr txBox="1"/>
          <p:nvPr/>
        </p:nvSpPr>
        <p:spPr>
          <a:xfrm>
            <a:off x="5406901" y="5505291"/>
            <a:ext cx="1378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Pseudo code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8368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1F28-8587-4C45-8223-EE7EB3736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Live demo – video stream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7BC3C-4DD1-43C6-9E46-09258146F9D0}"/>
              </a:ext>
            </a:extLst>
          </p:cNvPr>
          <p:cNvSpPr txBox="1"/>
          <p:nvPr/>
        </p:nvSpPr>
        <p:spPr>
          <a:xfrm>
            <a:off x="648931" y="2438400"/>
            <a:ext cx="382635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The script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lego_brick_detection.py</a:t>
            </a:r>
            <a:r>
              <a:rPr lang="en-US" sz="2000" dirty="0"/>
              <a:t> detects Lego pieces in the video stream and uses a </a:t>
            </a:r>
            <a:r>
              <a:rPr lang="en-US" sz="2000" dirty="0" err="1"/>
              <a:t>tflite</a:t>
            </a:r>
            <a:r>
              <a:rPr lang="en-US" sz="2000" dirty="0"/>
              <a:t> model which was trained on Google </a:t>
            </a:r>
            <a:r>
              <a:rPr lang="en-US" sz="2000" dirty="0" err="1"/>
              <a:t>Colab</a:t>
            </a:r>
            <a:r>
              <a:rPr lang="en-US" sz="2000" dirty="0"/>
              <a:t> to predict the class of the </a:t>
            </a:r>
            <a:r>
              <a:rPr lang="en-US" sz="2000" dirty="0" err="1"/>
              <a:t>lego</a:t>
            </a:r>
            <a:r>
              <a:rPr lang="en-US" sz="2000" dirty="0"/>
              <a:t> pieces.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Each piece gets it’s unique id and is tracked over time.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0153612-DE63-4DB8-88C6-5D07DC8F134D}"/>
              </a:ext>
            </a:extLst>
          </p:cNvPr>
          <p:cNvGrpSpPr/>
          <p:nvPr/>
        </p:nvGrpSpPr>
        <p:grpSpPr>
          <a:xfrm>
            <a:off x="5405862" y="1937593"/>
            <a:ext cx="6019331" cy="3082815"/>
            <a:chOff x="5405862" y="1937593"/>
            <a:chExt cx="6019331" cy="3082815"/>
          </a:xfrm>
        </p:grpSpPr>
        <p:pic>
          <p:nvPicPr>
            <p:cNvPr id="5" name="Picture 4" descr="A screenshot of a game&#10;&#10;Description automatically generated with medium confidence">
              <a:extLst>
                <a:ext uri="{FF2B5EF4-FFF2-40B4-BE49-F238E27FC236}">
                  <a16:creationId xmlns:a16="http://schemas.microsoft.com/office/drawing/2014/main" id="{134A6801-5FF5-4732-8C4B-B978B8B10C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5862" y="1937593"/>
              <a:ext cx="6019331" cy="2979568"/>
            </a:xfrm>
            <a:prstGeom prst="rect">
              <a:avLst/>
            </a:prstGeom>
            <a:effectLst/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21844EF-9C12-451A-AFF3-BBE79BD9BA76}"/>
                </a:ext>
              </a:extLst>
            </p:cNvPr>
            <p:cNvSpPr/>
            <p:nvPr/>
          </p:nvSpPr>
          <p:spPr>
            <a:xfrm>
              <a:off x="8801100" y="4334608"/>
              <a:ext cx="2624093" cy="685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80092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19023 -0.007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8" y="-3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8EC9B-F5AF-4A19-95AC-D9D189A4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Live demo – final overview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855304-50BA-4B79-BD2A-DD65BF5E7360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After hitting 'ESC', two windows are shown. </a:t>
            </a: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400" b="1" dirty="0"/>
              <a:t>Overview</a:t>
            </a:r>
            <a:r>
              <a:rPr lang="en-US" sz="1400" dirty="0"/>
              <a:t>: contains information about all the detected pieces, the second one only shows the Id, extracted image, predicted class of this piece. </a:t>
            </a: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400" b="1" dirty="0"/>
              <a:t>Possibility to save image:</a:t>
            </a:r>
            <a:r>
              <a:rPr lang="en-US" sz="1400" dirty="0"/>
              <a:t> in case this predicted id is correct, those columns can be clicked and the images are saved to the 'dataset/' folder in order to increase the size of the dataset with which the model can be trained.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133A30F3-4861-4607-BCD8-4A175F1E1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71"/>
          <a:stretch/>
        </p:blipFill>
        <p:spPr>
          <a:xfrm>
            <a:off x="5405862" y="2179041"/>
            <a:ext cx="6019331" cy="249667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0753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-0.19023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8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4C61-0B1D-46AC-AFC6-F25404892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Possible </a:t>
            </a:r>
            <a:r>
              <a:rPr lang="de-DE" dirty="0" err="1"/>
              <a:t>improvements</a:t>
            </a:r>
            <a:endParaRPr lang="en-GB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DDE5A59-D20D-4AD0-882E-CAAD6C18B5E1}"/>
              </a:ext>
            </a:extLst>
          </p:cNvPr>
          <p:cNvSpPr/>
          <p:nvPr/>
        </p:nvSpPr>
        <p:spPr>
          <a:xfrm>
            <a:off x="2032992" y="1690688"/>
            <a:ext cx="2579687" cy="4410117"/>
          </a:xfrm>
          <a:custGeom>
            <a:avLst/>
            <a:gdLst>
              <a:gd name="connsiteX0" fmla="*/ 0 w 2579687"/>
              <a:gd name="connsiteY0" fmla="*/ 257969 h 4410117"/>
              <a:gd name="connsiteX1" fmla="*/ 257969 w 2579687"/>
              <a:gd name="connsiteY1" fmla="*/ 0 h 4410117"/>
              <a:gd name="connsiteX2" fmla="*/ 2321718 w 2579687"/>
              <a:gd name="connsiteY2" fmla="*/ 0 h 4410117"/>
              <a:gd name="connsiteX3" fmla="*/ 2579687 w 2579687"/>
              <a:gd name="connsiteY3" fmla="*/ 257969 h 4410117"/>
              <a:gd name="connsiteX4" fmla="*/ 2579687 w 2579687"/>
              <a:gd name="connsiteY4" fmla="*/ 4152148 h 4410117"/>
              <a:gd name="connsiteX5" fmla="*/ 2321718 w 2579687"/>
              <a:gd name="connsiteY5" fmla="*/ 4410117 h 4410117"/>
              <a:gd name="connsiteX6" fmla="*/ 257969 w 2579687"/>
              <a:gd name="connsiteY6" fmla="*/ 4410117 h 4410117"/>
              <a:gd name="connsiteX7" fmla="*/ 0 w 2579687"/>
              <a:gd name="connsiteY7" fmla="*/ 4152148 h 4410117"/>
              <a:gd name="connsiteX8" fmla="*/ 0 w 2579687"/>
              <a:gd name="connsiteY8" fmla="*/ 257969 h 44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9687" h="4410117">
                <a:moveTo>
                  <a:pt x="0" y="257969"/>
                </a:moveTo>
                <a:cubicBezTo>
                  <a:pt x="0" y="115497"/>
                  <a:pt x="115497" y="0"/>
                  <a:pt x="257969" y="0"/>
                </a:cubicBezTo>
                <a:lnTo>
                  <a:pt x="2321718" y="0"/>
                </a:lnTo>
                <a:cubicBezTo>
                  <a:pt x="2464190" y="0"/>
                  <a:pt x="2579687" y="115497"/>
                  <a:pt x="2579687" y="257969"/>
                </a:cubicBezTo>
                <a:lnTo>
                  <a:pt x="2579687" y="4152148"/>
                </a:lnTo>
                <a:cubicBezTo>
                  <a:pt x="2579687" y="4294620"/>
                  <a:pt x="2464190" y="4410117"/>
                  <a:pt x="2321718" y="4410117"/>
                </a:cubicBezTo>
                <a:lnTo>
                  <a:pt x="257969" y="4410117"/>
                </a:lnTo>
                <a:cubicBezTo>
                  <a:pt x="115497" y="4410117"/>
                  <a:pt x="0" y="4294620"/>
                  <a:pt x="0" y="4152148"/>
                </a:cubicBezTo>
                <a:lnTo>
                  <a:pt x="0" y="257969"/>
                </a:lnTo>
                <a:close/>
              </a:path>
            </a:pathLst>
          </a:cu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0970" tIns="140970" rIns="140970" bIns="3228052" numCol="1" spcCol="1270" anchor="ctr" anchorCtr="0">
            <a:noAutofit/>
          </a:bodyPr>
          <a:lstStyle/>
          <a:p>
            <a:pPr marL="0" lvl="0" indent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700" kern="1200" dirty="0" err="1"/>
              <a:t>Prediction</a:t>
            </a:r>
            <a:r>
              <a:rPr lang="de-DE" sz="3700" kern="1200" dirty="0"/>
              <a:t> </a:t>
            </a:r>
            <a:r>
              <a:rPr lang="de-DE" sz="3700" kern="1200" dirty="0" err="1"/>
              <a:t>model</a:t>
            </a:r>
            <a:endParaRPr lang="en-GB" sz="3700" kern="120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23D2761-8867-41E4-9495-7367EB827C58}"/>
              </a:ext>
            </a:extLst>
          </p:cNvPr>
          <p:cNvSpPr/>
          <p:nvPr/>
        </p:nvSpPr>
        <p:spPr>
          <a:xfrm>
            <a:off x="2290960" y="3014099"/>
            <a:ext cx="2063749" cy="866411"/>
          </a:xfrm>
          <a:custGeom>
            <a:avLst/>
            <a:gdLst>
              <a:gd name="connsiteX0" fmla="*/ 0 w 2063749"/>
              <a:gd name="connsiteY0" fmla="*/ 86641 h 866411"/>
              <a:gd name="connsiteX1" fmla="*/ 86641 w 2063749"/>
              <a:gd name="connsiteY1" fmla="*/ 0 h 866411"/>
              <a:gd name="connsiteX2" fmla="*/ 1977108 w 2063749"/>
              <a:gd name="connsiteY2" fmla="*/ 0 h 866411"/>
              <a:gd name="connsiteX3" fmla="*/ 2063749 w 2063749"/>
              <a:gd name="connsiteY3" fmla="*/ 86641 h 866411"/>
              <a:gd name="connsiteX4" fmla="*/ 2063749 w 2063749"/>
              <a:gd name="connsiteY4" fmla="*/ 779770 h 866411"/>
              <a:gd name="connsiteX5" fmla="*/ 1977108 w 2063749"/>
              <a:gd name="connsiteY5" fmla="*/ 866411 h 866411"/>
              <a:gd name="connsiteX6" fmla="*/ 86641 w 2063749"/>
              <a:gd name="connsiteY6" fmla="*/ 866411 h 866411"/>
              <a:gd name="connsiteX7" fmla="*/ 0 w 2063749"/>
              <a:gd name="connsiteY7" fmla="*/ 779770 h 866411"/>
              <a:gd name="connsiteX8" fmla="*/ 0 w 2063749"/>
              <a:gd name="connsiteY8" fmla="*/ 86641 h 86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866411">
                <a:moveTo>
                  <a:pt x="0" y="86641"/>
                </a:moveTo>
                <a:cubicBezTo>
                  <a:pt x="0" y="38790"/>
                  <a:pt x="38790" y="0"/>
                  <a:pt x="86641" y="0"/>
                </a:cubicBezTo>
                <a:lnTo>
                  <a:pt x="1977108" y="0"/>
                </a:lnTo>
                <a:cubicBezTo>
                  <a:pt x="2024959" y="0"/>
                  <a:pt x="2063749" y="38790"/>
                  <a:pt x="2063749" y="86641"/>
                </a:cubicBezTo>
                <a:lnTo>
                  <a:pt x="2063749" y="779770"/>
                </a:lnTo>
                <a:cubicBezTo>
                  <a:pt x="2063749" y="827621"/>
                  <a:pt x="2024959" y="866411"/>
                  <a:pt x="1977108" y="866411"/>
                </a:cubicBezTo>
                <a:lnTo>
                  <a:pt x="86641" y="866411"/>
                </a:lnTo>
                <a:cubicBezTo>
                  <a:pt x="38790" y="866411"/>
                  <a:pt x="0" y="827621"/>
                  <a:pt x="0" y="779770"/>
                </a:cubicBezTo>
                <a:lnTo>
                  <a:pt x="0" y="86641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476" tIns="53951" rIns="63476" bIns="53951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 err="1"/>
              <a:t>Build</a:t>
            </a:r>
            <a:r>
              <a:rPr lang="de-DE" sz="1500" kern="1200" dirty="0"/>
              <a:t> </a:t>
            </a:r>
            <a:r>
              <a:rPr lang="de-DE" sz="1500" kern="1200" dirty="0" err="1"/>
              <a:t>smaller</a:t>
            </a:r>
            <a:r>
              <a:rPr lang="de-DE" sz="1500" kern="1200" dirty="0"/>
              <a:t> </a:t>
            </a:r>
            <a:r>
              <a:rPr lang="de-DE" sz="1500" kern="1200" dirty="0" err="1"/>
              <a:t>model</a:t>
            </a:r>
            <a:endParaRPr lang="en-GB" sz="1500" kern="12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5358FD-A571-409B-A717-2BF580D4E243}"/>
              </a:ext>
            </a:extLst>
          </p:cNvPr>
          <p:cNvSpPr/>
          <p:nvPr/>
        </p:nvSpPr>
        <p:spPr>
          <a:xfrm>
            <a:off x="2290960" y="4013805"/>
            <a:ext cx="2063749" cy="866411"/>
          </a:xfrm>
          <a:custGeom>
            <a:avLst/>
            <a:gdLst>
              <a:gd name="connsiteX0" fmla="*/ 0 w 2063749"/>
              <a:gd name="connsiteY0" fmla="*/ 86641 h 866411"/>
              <a:gd name="connsiteX1" fmla="*/ 86641 w 2063749"/>
              <a:gd name="connsiteY1" fmla="*/ 0 h 866411"/>
              <a:gd name="connsiteX2" fmla="*/ 1977108 w 2063749"/>
              <a:gd name="connsiteY2" fmla="*/ 0 h 866411"/>
              <a:gd name="connsiteX3" fmla="*/ 2063749 w 2063749"/>
              <a:gd name="connsiteY3" fmla="*/ 86641 h 866411"/>
              <a:gd name="connsiteX4" fmla="*/ 2063749 w 2063749"/>
              <a:gd name="connsiteY4" fmla="*/ 779770 h 866411"/>
              <a:gd name="connsiteX5" fmla="*/ 1977108 w 2063749"/>
              <a:gd name="connsiteY5" fmla="*/ 866411 h 866411"/>
              <a:gd name="connsiteX6" fmla="*/ 86641 w 2063749"/>
              <a:gd name="connsiteY6" fmla="*/ 866411 h 866411"/>
              <a:gd name="connsiteX7" fmla="*/ 0 w 2063749"/>
              <a:gd name="connsiteY7" fmla="*/ 779770 h 866411"/>
              <a:gd name="connsiteX8" fmla="*/ 0 w 2063749"/>
              <a:gd name="connsiteY8" fmla="*/ 86641 h 86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866411">
                <a:moveTo>
                  <a:pt x="0" y="86641"/>
                </a:moveTo>
                <a:cubicBezTo>
                  <a:pt x="0" y="38790"/>
                  <a:pt x="38790" y="0"/>
                  <a:pt x="86641" y="0"/>
                </a:cubicBezTo>
                <a:lnTo>
                  <a:pt x="1977108" y="0"/>
                </a:lnTo>
                <a:cubicBezTo>
                  <a:pt x="2024959" y="0"/>
                  <a:pt x="2063749" y="38790"/>
                  <a:pt x="2063749" y="86641"/>
                </a:cubicBezTo>
                <a:lnTo>
                  <a:pt x="2063749" y="779770"/>
                </a:lnTo>
                <a:cubicBezTo>
                  <a:pt x="2063749" y="827621"/>
                  <a:pt x="2024959" y="866411"/>
                  <a:pt x="1977108" y="866411"/>
                </a:cubicBezTo>
                <a:lnTo>
                  <a:pt x="86641" y="866411"/>
                </a:lnTo>
                <a:cubicBezTo>
                  <a:pt x="38790" y="866411"/>
                  <a:pt x="0" y="827621"/>
                  <a:pt x="0" y="779770"/>
                </a:cubicBezTo>
                <a:lnTo>
                  <a:pt x="0" y="86641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476" tIns="53951" rIns="63476" bIns="53951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 err="1"/>
              <a:t>Quantize</a:t>
            </a:r>
            <a:r>
              <a:rPr lang="de-DE" sz="1500" kern="1200" dirty="0"/>
              <a:t> </a:t>
            </a:r>
            <a:r>
              <a:rPr lang="de-DE" sz="1500" kern="1200" dirty="0" err="1"/>
              <a:t>the</a:t>
            </a:r>
            <a:r>
              <a:rPr lang="de-DE" sz="1500" kern="1200" dirty="0"/>
              <a:t> .</a:t>
            </a:r>
            <a:r>
              <a:rPr lang="de-DE" sz="1500" kern="1200" dirty="0" err="1"/>
              <a:t>tflite</a:t>
            </a:r>
            <a:r>
              <a:rPr lang="de-DE" sz="1500" kern="1200" dirty="0"/>
              <a:t> </a:t>
            </a:r>
            <a:r>
              <a:rPr lang="de-DE" sz="1500" kern="1200" dirty="0" err="1"/>
              <a:t>model</a:t>
            </a:r>
            <a:endParaRPr lang="de-DE" sz="1500" kern="12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69DEF43-8488-4A52-B2F2-D11B553E7DAB}"/>
              </a:ext>
            </a:extLst>
          </p:cNvPr>
          <p:cNvSpPr/>
          <p:nvPr/>
        </p:nvSpPr>
        <p:spPr>
          <a:xfrm>
            <a:off x="2290960" y="5013510"/>
            <a:ext cx="2063749" cy="866411"/>
          </a:xfrm>
          <a:custGeom>
            <a:avLst/>
            <a:gdLst>
              <a:gd name="connsiteX0" fmla="*/ 0 w 2063749"/>
              <a:gd name="connsiteY0" fmla="*/ 86641 h 866411"/>
              <a:gd name="connsiteX1" fmla="*/ 86641 w 2063749"/>
              <a:gd name="connsiteY1" fmla="*/ 0 h 866411"/>
              <a:gd name="connsiteX2" fmla="*/ 1977108 w 2063749"/>
              <a:gd name="connsiteY2" fmla="*/ 0 h 866411"/>
              <a:gd name="connsiteX3" fmla="*/ 2063749 w 2063749"/>
              <a:gd name="connsiteY3" fmla="*/ 86641 h 866411"/>
              <a:gd name="connsiteX4" fmla="*/ 2063749 w 2063749"/>
              <a:gd name="connsiteY4" fmla="*/ 779770 h 866411"/>
              <a:gd name="connsiteX5" fmla="*/ 1977108 w 2063749"/>
              <a:gd name="connsiteY5" fmla="*/ 866411 h 866411"/>
              <a:gd name="connsiteX6" fmla="*/ 86641 w 2063749"/>
              <a:gd name="connsiteY6" fmla="*/ 866411 h 866411"/>
              <a:gd name="connsiteX7" fmla="*/ 0 w 2063749"/>
              <a:gd name="connsiteY7" fmla="*/ 779770 h 866411"/>
              <a:gd name="connsiteX8" fmla="*/ 0 w 2063749"/>
              <a:gd name="connsiteY8" fmla="*/ 86641 h 866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866411">
                <a:moveTo>
                  <a:pt x="0" y="86641"/>
                </a:moveTo>
                <a:cubicBezTo>
                  <a:pt x="0" y="38790"/>
                  <a:pt x="38790" y="0"/>
                  <a:pt x="86641" y="0"/>
                </a:cubicBezTo>
                <a:lnTo>
                  <a:pt x="1977108" y="0"/>
                </a:lnTo>
                <a:cubicBezTo>
                  <a:pt x="2024959" y="0"/>
                  <a:pt x="2063749" y="38790"/>
                  <a:pt x="2063749" y="86641"/>
                </a:cubicBezTo>
                <a:lnTo>
                  <a:pt x="2063749" y="779770"/>
                </a:lnTo>
                <a:cubicBezTo>
                  <a:pt x="2063749" y="827621"/>
                  <a:pt x="2024959" y="866411"/>
                  <a:pt x="1977108" y="866411"/>
                </a:cubicBezTo>
                <a:lnTo>
                  <a:pt x="86641" y="866411"/>
                </a:lnTo>
                <a:cubicBezTo>
                  <a:pt x="38790" y="866411"/>
                  <a:pt x="0" y="827621"/>
                  <a:pt x="0" y="779770"/>
                </a:cubicBezTo>
                <a:lnTo>
                  <a:pt x="0" y="86641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476" tIns="53951" rIns="63476" bIns="53951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/>
              <a:t>Try out different </a:t>
            </a:r>
            <a:r>
              <a:rPr lang="de-DE" sz="1500" kern="1200" dirty="0" err="1"/>
              <a:t>architecture</a:t>
            </a:r>
            <a:r>
              <a:rPr lang="de-DE" sz="1500" kern="1200" dirty="0"/>
              <a:t> </a:t>
            </a:r>
          </a:p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/>
              <a:t>(e.g. YOLO)</a:t>
            </a:r>
            <a:endParaRPr lang="en-GB" sz="1500" kern="12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C205FB3-C4B1-4EBD-9C48-5BD74D9A7183}"/>
              </a:ext>
            </a:extLst>
          </p:cNvPr>
          <p:cNvSpPr/>
          <p:nvPr/>
        </p:nvSpPr>
        <p:spPr>
          <a:xfrm>
            <a:off x="4806156" y="1690688"/>
            <a:ext cx="2579687" cy="4410117"/>
          </a:xfrm>
          <a:custGeom>
            <a:avLst/>
            <a:gdLst>
              <a:gd name="connsiteX0" fmla="*/ 0 w 2579687"/>
              <a:gd name="connsiteY0" fmla="*/ 257969 h 4410117"/>
              <a:gd name="connsiteX1" fmla="*/ 257969 w 2579687"/>
              <a:gd name="connsiteY1" fmla="*/ 0 h 4410117"/>
              <a:gd name="connsiteX2" fmla="*/ 2321718 w 2579687"/>
              <a:gd name="connsiteY2" fmla="*/ 0 h 4410117"/>
              <a:gd name="connsiteX3" fmla="*/ 2579687 w 2579687"/>
              <a:gd name="connsiteY3" fmla="*/ 257969 h 4410117"/>
              <a:gd name="connsiteX4" fmla="*/ 2579687 w 2579687"/>
              <a:gd name="connsiteY4" fmla="*/ 4152148 h 4410117"/>
              <a:gd name="connsiteX5" fmla="*/ 2321718 w 2579687"/>
              <a:gd name="connsiteY5" fmla="*/ 4410117 h 4410117"/>
              <a:gd name="connsiteX6" fmla="*/ 257969 w 2579687"/>
              <a:gd name="connsiteY6" fmla="*/ 4410117 h 4410117"/>
              <a:gd name="connsiteX7" fmla="*/ 0 w 2579687"/>
              <a:gd name="connsiteY7" fmla="*/ 4152148 h 4410117"/>
              <a:gd name="connsiteX8" fmla="*/ 0 w 2579687"/>
              <a:gd name="connsiteY8" fmla="*/ 257969 h 44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9687" h="4410117">
                <a:moveTo>
                  <a:pt x="0" y="257969"/>
                </a:moveTo>
                <a:cubicBezTo>
                  <a:pt x="0" y="115497"/>
                  <a:pt x="115497" y="0"/>
                  <a:pt x="257969" y="0"/>
                </a:cubicBezTo>
                <a:lnTo>
                  <a:pt x="2321718" y="0"/>
                </a:lnTo>
                <a:cubicBezTo>
                  <a:pt x="2464190" y="0"/>
                  <a:pt x="2579687" y="115497"/>
                  <a:pt x="2579687" y="257969"/>
                </a:cubicBezTo>
                <a:lnTo>
                  <a:pt x="2579687" y="4152148"/>
                </a:lnTo>
                <a:cubicBezTo>
                  <a:pt x="2579687" y="4294620"/>
                  <a:pt x="2464190" y="4410117"/>
                  <a:pt x="2321718" y="4410117"/>
                </a:cubicBezTo>
                <a:lnTo>
                  <a:pt x="257969" y="4410117"/>
                </a:lnTo>
                <a:cubicBezTo>
                  <a:pt x="115497" y="4410117"/>
                  <a:pt x="0" y="4294620"/>
                  <a:pt x="0" y="4152148"/>
                </a:cubicBezTo>
                <a:lnTo>
                  <a:pt x="0" y="257969"/>
                </a:lnTo>
                <a:close/>
              </a:path>
            </a:pathLst>
          </a:cu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0970" tIns="140970" rIns="140970" bIns="3228052" numCol="1" spcCol="1270" anchor="ctr" anchorCtr="0">
            <a:noAutofit/>
          </a:bodyPr>
          <a:lstStyle/>
          <a:p>
            <a:pPr marL="0" lvl="0" indent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700" kern="1200" dirty="0"/>
              <a:t>Data</a:t>
            </a:r>
            <a:endParaRPr lang="en-GB" sz="3700" kern="12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87941CB-C103-4C22-8D09-000BBFD01B4C}"/>
              </a:ext>
            </a:extLst>
          </p:cNvPr>
          <p:cNvSpPr/>
          <p:nvPr/>
        </p:nvSpPr>
        <p:spPr>
          <a:xfrm>
            <a:off x="5064125" y="3015015"/>
            <a:ext cx="2063749" cy="1329710"/>
          </a:xfrm>
          <a:custGeom>
            <a:avLst/>
            <a:gdLst>
              <a:gd name="connsiteX0" fmla="*/ 0 w 2063749"/>
              <a:gd name="connsiteY0" fmla="*/ 132971 h 1329710"/>
              <a:gd name="connsiteX1" fmla="*/ 132971 w 2063749"/>
              <a:gd name="connsiteY1" fmla="*/ 0 h 1329710"/>
              <a:gd name="connsiteX2" fmla="*/ 1930778 w 2063749"/>
              <a:gd name="connsiteY2" fmla="*/ 0 h 1329710"/>
              <a:gd name="connsiteX3" fmla="*/ 2063749 w 2063749"/>
              <a:gd name="connsiteY3" fmla="*/ 132971 h 1329710"/>
              <a:gd name="connsiteX4" fmla="*/ 2063749 w 2063749"/>
              <a:gd name="connsiteY4" fmla="*/ 1196739 h 1329710"/>
              <a:gd name="connsiteX5" fmla="*/ 1930778 w 2063749"/>
              <a:gd name="connsiteY5" fmla="*/ 1329710 h 1329710"/>
              <a:gd name="connsiteX6" fmla="*/ 132971 w 2063749"/>
              <a:gd name="connsiteY6" fmla="*/ 1329710 h 1329710"/>
              <a:gd name="connsiteX7" fmla="*/ 0 w 2063749"/>
              <a:gd name="connsiteY7" fmla="*/ 1196739 h 1329710"/>
              <a:gd name="connsiteX8" fmla="*/ 0 w 2063749"/>
              <a:gd name="connsiteY8" fmla="*/ 132971 h 132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1329710">
                <a:moveTo>
                  <a:pt x="0" y="132971"/>
                </a:moveTo>
                <a:cubicBezTo>
                  <a:pt x="0" y="59533"/>
                  <a:pt x="59533" y="0"/>
                  <a:pt x="132971" y="0"/>
                </a:cubicBezTo>
                <a:lnTo>
                  <a:pt x="1930778" y="0"/>
                </a:lnTo>
                <a:cubicBezTo>
                  <a:pt x="2004216" y="0"/>
                  <a:pt x="2063749" y="59533"/>
                  <a:pt x="2063749" y="132971"/>
                </a:cubicBezTo>
                <a:lnTo>
                  <a:pt x="2063749" y="1196739"/>
                </a:lnTo>
                <a:cubicBezTo>
                  <a:pt x="2063749" y="1270177"/>
                  <a:pt x="2004216" y="1329710"/>
                  <a:pt x="1930778" y="1329710"/>
                </a:cubicBezTo>
                <a:lnTo>
                  <a:pt x="132971" y="1329710"/>
                </a:lnTo>
                <a:cubicBezTo>
                  <a:pt x="59533" y="1329710"/>
                  <a:pt x="0" y="1270177"/>
                  <a:pt x="0" y="1196739"/>
                </a:cubicBezTo>
                <a:lnTo>
                  <a:pt x="0" y="132971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7046" tIns="67521" rIns="77046" bIns="67521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/>
              <a:t>Add </a:t>
            </a:r>
            <a:r>
              <a:rPr lang="de-DE" sz="1500" kern="1200" dirty="0" err="1"/>
              <a:t>more</a:t>
            </a:r>
            <a:r>
              <a:rPr lang="de-DE" sz="1500" kern="1200" dirty="0"/>
              <a:t> </a:t>
            </a:r>
            <a:r>
              <a:rPr lang="de-DE" sz="1500" kern="1200" dirty="0" err="1"/>
              <a:t>training</a:t>
            </a:r>
            <a:r>
              <a:rPr lang="de-DE" sz="1500" kern="1200" dirty="0"/>
              <a:t> </a:t>
            </a:r>
            <a:r>
              <a:rPr lang="de-DE" sz="1500" kern="1200" dirty="0" err="1"/>
              <a:t>data</a:t>
            </a:r>
            <a:r>
              <a:rPr lang="de-DE" sz="1500" kern="1200" dirty="0"/>
              <a:t> </a:t>
            </a:r>
            <a:r>
              <a:rPr lang="de-DE" sz="1500" kern="1200" dirty="0" err="1"/>
              <a:t>of</a:t>
            </a:r>
            <a:r>
              <a:rPr lang="de-DE" sz="1500" kern="1200" dirty="0"/>
              <a:t> </a:t>
            </a:r>
            <a:r>
              <a:rPr lang="de-DE" sz="1500" kern="1200" dirty="0" err="1"/>
              <a:t>pieces</a:t>
            </a:r>
            <a:r>
              <a:rPr lang="de-DE" sz="1500" kern="1200" dirty="0"/>
              <a:t> </a:t>
            </a:r>
            <a:r>
              <a:rPr lang="de-DE" sz="1500" kern="1200" dirty="0" err="1"/>
              <a:t>where</a:t>
            </a:r>
            <a:r>
              <a:rPr lang="de-DE" sz="1500" kern="1200" dirty="0"/>
              <a:t> </a:t>
            </a:r>
            <a:r>
              <a:rPr lang="de-DE" sz="1500" kern="1200" dirty="0" err="1"/>
              <a:t>the</a:t>
            </a:r>
            <a:r>
              <a:rPr lang="de-DE" sz="1500" kern="1200" dirty="0"/>
              <a:t> </a:t>
            </a:r>
            <a:r>
              <a:rPr lang="de-DE" sz="1500" kern="1200" dirty="0" err="1"/>
              <a:t>prediction</a:t>
            </a:r>
            <a:r>
              <a:rPr lang="de-DE" sz="1500" kern="1200" dirty="0"/>
              <a:t> </a:t>
            </a:r>
            <a:r>
              <a:rPr lang="de-DE" sz="1500" kern="1200" dirty="0" err="1"/>
              <a:t>model</a:t>
            </a:r>
            <a:r>
              <a:rPr lang="de-DE" sz="1500" kern="1200" dirty="0"/>
              <a:t> </a:t>
            </a:r>
            <a:r>
              <a:rPr lang="de-DE" sz="1500" kern="1200" dirty="0" err="1"/>
              <a:t>makes</a:t>
            </a:r>
            <a:r>
              <a:rPr lang="de-DE" sz="1500" kern="1200" dirty="0"/>
              <a:t> </a:t>
            </a:r>
            <a:r>
              <a:rPr lang="de-DE" sz="1500" kern="1200" dirty="0" err="1"/>
              <a:t>mistakes</a:t>
            </a:r>
            <a:endParaRPr lang="en-GB" sz="1500" kern="12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F2957B3-AAFE-4707-BE07-EC18DD1D230F}"/>
              </a:ext>
            </a:extLst>
          </p:cNvPr>
          <p:cNvSpPr/>
          <p:nvPr/>
        </p:nvSpPr>
        <p:spPr>
          <a:xfrm>
            <a:off x="5064125" y="4549296"/>
            <a:ext cx="2063749" cy="1329710"/>
          </a:xfrm>
          <a:custGeom>
            <a:avLst/>
            <a:gdLst>
              <a:gd name="connsiteX0" fmla="*/ 0 w 2063749"/>
              <a:gd name="connsiteY0" fmla="*/ 132971 h 1329710"/>
              <a:gd name="connsiteX1" fmla="*/ 132971 w 2063749"/>
              <a:gd name="connsiteY1" fmla="*/ 0 h 1329710"/>
              <a:gd name="connsiteX2" fmla="*/ 1930778 w 2063749"/>
              <a:gd name="connsiteY2" fmla="*/ 0 h 1329710"/>
              <a:gd name="connsiteX3" fmla="*/ 2063749 w 2063749"/>
              <a:gd name="connsiteY3" fmla="*/ 132971 h 1329710"/>
              <a:gd name="connsiteX4" fmla="*/ 2063749 w 2063749"/>
              <a:gd name="connsiteY4" fmla="*/ 1196739 h 1329710"/>
              <a:gd name="connsiteX5" fmla="*/ 1930778 w 2063749"/>
              <a:gd name="connsiteY5" fmla="*/ 1329710 h 1329710"/>
              <a:gd name="connsiteX6" fmla="*/ 132971 w 2063749"/>
              <a:gd name="connsiteY6" fmla="*/ 1329710 h 1329710"/>
              <a:gd name="connsiteX7" fmla="*/ 0 w 2063749"/>
              <a:gd name="connsiteY7" fmla="*/ 1196739 h 1329710"/>
              <a:gd name="connsiteX8" fmla="*/ 0 w 2063749"/>
              <a:gd name="connsiteY8" fmla="*/ 132971 h 132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1329710">
                <a:moveTo>
                  <a:pt x="0" y="132971"/>
                </a:moveTo>
                <a:cubicBezTo>
                  <a:pt x="0" y="59533"/>
                  <a:pt x="59533" y="0"/>
                  <a:pt x="132971" y="0"/>
                </a:cubicBezTo>
                <a:lnTo>
                  <a:pt x="1930778" y="0"/>
                </a:lnTo>
                <a:cubicBezTo>
                  <a:pt x="2004216" y="0"/>
                  <a:pt x="2063749" y="59533"/>
                  <a:pt x="2063749" y="132971"/>
                </a:cubicBezTo>
                <a:lnTo>
                  <a:pt x="2063749" y="1196739"/>
                </a:lnTo>
                <a:cubicBezTo>
                  <a:pt x="2063749" y="1270177"/>
                  <a:pt x="2004216" y="1329710"/>
                  <a:pt x="1930778" y="1329710"/>
                </a:cubicBezTo>
                <a:lnTo>
                  <a:pt x="132971" y="1329710"/>
                </a:lnTo>
                <a:cubicBezTo>
                  <a:pt x="59533" y="1329710"/>
                  <a:pt x="0" y="1270177"/>
                  <a:pt x="0" y="1196739"/>
                </a:cubicBezTo>
                <a:lnTo>
                  <a:pt x="0" y="132971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7046" tIns="67521" rIns="77046" bIns="67521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 err="1"/>
              <a:t>Improve</a:t>
            </a:r>
            <a:r>
              <a:rPr lang="de-DE" sz="1500" kern="1200" dirty="0"/>
              <a:t> </a:t>
            </a:r>
            <a:r>
              <a:rPr lang="de-DE" sz="1500" kern="1200" dirty="0" err="1"/>
              <a:t>image</a:t>
            </a:r>
            <a:r>
              <a:rPr lang="de-DE" sz="1500" kern="1200" dirty="0"/>
              <a:t> </a:t>
            </a:r>
            <a:r>
              <a:rPr lang="de-DE" sz="1500" kern="1200" dirty="0" err="1"/>
              <a:t>quality</a:t>
            </a:r>
            <a:endParaRPr lang="en-GB" sz="1500" kern="12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CD021B3-525F-43B2-85C5-541599F9F06B}"/>
              </a:ext>
            </a:extLst>
          </p:cNvPr>
          <p:cNvSpPr/>
          <p:nvPr/>
        </p:nvSpPr>
        <p:spPr>
          <a:xfrm>
            <a:off x="7579320" y="1690688"/>
            <a:ext cx="2579687" cy="4410117"/>
          </a:xfrm>
          <a:custGeom>
            <a:avLst/>
            <a:gdLst>
              <a:gd name="connsiteX0" fmla="*/ 0 w 2579687"/>
              <a:gd name="connsiteY0" fmla="*/ 257969 h 4410117"/>
              <a:gd name="connsiteX1" fmla="*/ 257969 w 2579687"/>
              <a:gd name="connsiteY1" fmla="*/ 0 h 4410117"/>
              <a:gd name="connsiteX2" fmla="*/ 2321718 w 2579687"/>
              <a:gd name="connsiteY2" fmla="*/ 0 h 4410117"/>
              <a:gd name="connsiteX3" fmla="*/ 2579687 w 2579687"/>
              <a:gd name="connsiteY3" fmla="*/ 257969 h 4410117"/>
              <a:gd name="connsiteX4" fmla="*/ 2579687 w 2579687"/>
              <a:gd name="connsiteY4" fmla="*/ 4152148 h 4410117"/>
              <a:gd name="connsiteX5" fmla="*/ 2321718 w 2579687"/>
              <a:gd name="connsiteY5" fmla="*/ 4410117 h 4410117"/>
              <a:gd name="connsiteX6" fmla="*/ 257969 w 2579687"/>
              <a:gd name="connsiteY6" fmla="*/ 4410117 h 4410117"/>
              <a:gd name="connsiteX7" fmla="*/ 0 w 2579687"/>
              <a:gd name="connsiteY7" fmla="*/ 4152148 h 4410117"/>
              <a:gd name="connsiteX8" fmla="*/ 0 w 2579687"/>
              <a:gd name="connsiteY8" fmla="*/ 257969 h 44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9687" h="4410117">
                <a:moveTo>
                  <a:pt x="0" y="257969"/>
                </a:moveTo>
                <a:cubicBezTo>
                  <a:pt x="0" y="115497"/>
                  <a:pt x="115497" y="0"/>
                  <a:pt x="257969" y="0"/>
                </a:cubicBezTo>
                <a:lnTo>
                  <a:pt x="2321718" y="0"/>
                </a:lnTo>
                <a:cubicBezTo>
                  <a:pt x="2464190" y="0"/>
                  <a:pt x="2579687" y="115497"/>
                  <a:pt x="2579687" y="257969"/>
                </a:cubicBezTo>
                <a:lnTo>
                  <a:pt x="2579687" y="4152148"/>
                </a:lnTo>
                <a:cubicBezTo>
                  <a:pt x="2579687" y="4294620"/>
                  <a:pt x="2464190" y="4410117"/>
                  <a:pt x="2321718" y="4410117"/>
                </a:cubicBezTo>
                <a:lnTo>
                  <a:pt x="257969" y="4410117"/>
                </a:lnTo>
                <a:cubicBezTo>
                  <a:pt x="115497" y="4410117"/>
                  <a:pt x="0" y="4294620"/>
                  <a:pt x="0" y="4152148"/>
                </a:cubicBezTo>
                <a:lnTo>
                  <a:pt x="0" y="257969"/>
                </a:lnTo>
                <a:close/>
              </a:path>
            </a:pathLst>
          </a:cu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0970" tIns="140970" rIns="140970" bIns="3228052" numCol="1" spcCol="1270" anchor="ctr" anchorCtr="0">
            <a:noAutofit/>
          </a:bodyPr>
          <a:lstStyle/>
          <a:p>
            <a:pPr marL="0" lvl="0" indent="0"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3700" kern="1200" dirty="0" err="1"/>
              <a:t>Object</a:t>
            </a:r>
            <a:r>
              <a:rPr lang="de-DE" sz="3700" kern="1200" dirty="0"/>
              <a:t> Tracking</a:t>
            </a:r>
            <a:endParaRPr lang="en-GB" sz="3700" kern="12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F2E4A6-8529-4826-861A-CFECE4131903}"/>
              </a:ext>
            </a:extLst>
          </p:cNvPr>
          <p:cNvSpPr/>
          <p:nvPr/>
        </p:nvSpPr>
        <p:spPr>
          <a:xfrm>
            <a:off x="7837289" y="3013723"/>
            <a:ext cx="2063749" cy="2866576"/>
          </a:xfrm>
          <a:custGeom>
            <a:avLst/>
            <a:gdLst>
              <a:gd name="connsiteX0" fmla="*/ 0 w 2063749"/>
              <a:gd name="connsiteY0" fmla="*/ 206375 h 2866576"/>
              <a:gd name="connsiteX1" fmla="*/ 206375 w 2063749"/>
              <a:gd name="connsiteY1" fmla="*/ 0 h 2866576"/>
              <a:gd name="connsiteX2" fmla="*/ 1857374 w 2063749"/>
              <a:gd name="connsiteY2" fmla="*/ 0 h 2866576"/>
              <a:gd name="connsiteX3" fmla="*/ 2063749 w 2063749"/>
              <a:gd name="connsiteY3" fmla="*/ 206375 h 2866576"/>
              <a:gd name="connsiteX4" fmla="*/ 2063749 w 2063749"/>
              <a:gd name="connsiteY4" fmla="*/ 2660201 h 2866576"/>
              <a:gd name="connsiteX5" fmla="*/ 1857374 w 2063749"/>
              <a:gd name="connsiteY5" fmla="*/ 2866576 h 2866576"/>
              <a:gd name="connsiteX6" fmla="*/ 206375 w 2063749"/>
              <a:gd name="connsiteY6" fmla="*/ 2866576 h 2866576"/>
              <a:gd name="connsiteX7" fmla="*/ 0 w 2063749"/>
              <a:gd name="connsiteY7" fmla="*/ 2660201 h 2866576"/>
              <a:gd name="connsiteX8" fmla="*/ 0 w 2063749"/>
              <a:gd name="connsiteY8" fmla="*/ 206375 h 286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3749" h="2866576">
                <a:moveTo>
                  <a:pt x="0" y="206375"/>
                </a:moveTo>
                <a:cubicBezTo>
                  <a:pt x="0" y="92397"/>
                  <a:pt x="92397" y="0"/>
                  <a:pt x="206375" y="0"/>
                </a:cubicBezTo>
                <a:lnTo>
                  <a:pt x="1857374" y="0"/>
                </a:lnTo>
                <a:cubicBezTo>
                  <a:pt x="1971352" y="0"/>
                  <a:pt x="2063749" y="92397"/>
                  <a:pt x="2063749" y="206375"/>
                </a:cubicBezTo>
                <a:lnTo>
                  <a:pt x="2063749" y="2660201"/>
                </a:lnTo>
                <a:cubicBezTo>
                  <a:pt x="2063749" y="2774179"/>
                  <a:pt x="1971352" y="2866576"/>
                  <a:pt x="1857374" y="2866576"/>
                </a:cubicBezTo>
                <a:lnTo>
                  <a:pt x="206375" y="2866576"/>
                </a:lnTo>
                <a:cubicBezTo>
                  <a:pt x="92397" y="2866576"/>
                  <a:pt x="0" y="2774179"/>
                  <a:pt x="0" y="2660201"/>
                </a:cubicBezTo>
                <a:lnTo>
                  <a:pt x="0" y="206375"/>
                </a:lnTo>
                <a:close/>
              </a:path>
            </a:pathLst>
          </a:custGeom>
        </p:spPr>
        <p:style>
          <a:lnRef idx="3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545" tIns="89020" rIns="98545" bIns="89020" numCol="1" spcCol="1270" anchor="ctr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1500" kern="1200" dirty="0"/>
              <a:t>Implement a </a:t>
            </a:r>
            <a:r>
              <a:rPr lang="de-DE" sz="1500" kern="1200" dirty="0" err="1"/>
              <a:t>more</a:t>
            </a:r>
            <a:r>
              <a:rPr lang="de-DE" sz="1500" kern="1200" dirty="0"/>
              <a:t> </a:t>
            </a:r>
            <a:r>
              <a:rPr lang="de-DE" sz="1500" kern="1200" dirty="0" err="1"/>
              <a:t>comlicated</a:t>
            </a:r>
            <a:r>
              <a:rPr lang="de-DE" sz="1500" kern="1200" dirty="0"/>
              <a:t> </a:t>
            </a:r>
            <a:r>
              <a:rPr lang="de-DE" sz="1500" kern="1200" dirty="0" err="1"/>
              <a:t>solution</a:t>
            </a:r>
            <a:r>
              <a:rPr lang="de-DE" sz="1500" kern="1200" dirty="0"/>
              <a:t> </a:t>
            </a:r>
            <a:r>
              <a:rPr lang="de-DE" sz="1500" kern="1200" dirty="0" err="1"/>
              <a:t>for</a:t>
            </a:r>
            <a:r>
              <a:rPr lang="de-DE" sz="1500" kern="1200" dirty="0"/>
              <a:t> </a:t>
            </a:r>
            <a:r>
              <a:rPr lang="de-DE" sz="1500" kern="1200" dirty="0" err="1"/>
              <a:t>object</a:t>
            </a:r>
            <a:r>
              <a:rPr lang="de-DE" sz="1500" kern="1200" dirty="0"/>
              <a:t> </a:t>
            </a:r>
            <a:r>
              <a:rPr lang="de-DE" sz="1500" kern="1200" dirty="0" err="1"/>
              <a:t>tracking</a:t>
            </a:r>
            <a:endParaRPr lang="en-GB" sz="1500" kern="1200" dirty="0"/>
          </a:p>
        </p:txBody>
      </p:sp>
    </p:spTree>
    <p:extLst>
      <p:ext uri="{BB962C8B-B14F-4D97-AF65-F5344CB8AC3E}">
        <p14:creationId xmlns:p14="http://schemas.microsoft.com/office/powerpoint/2010/main" val="182428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F42AB-3368-4408-AF43-10BE804E9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782DC-DD37-4FA9-BEA0-64B3CBCA5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err="1">
                <a:solidFill>
                  <a:schemeClr val="accent2"/>
                </a:solidFill>
              </a:rPr>
              <a:t>Camera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dirty="0" err="1">
                <a:solidFill>
                  <a:schemeClr val="accent2"/>
                </a:solidFill>
              </a:rPr>
              <a:t>calibration</a:t>
            </a:r>
            <a:r>
              <a:rPr lang="de-DE" dirty="0">
                <a:solidFill>
                  <a:schemeClr val="accent2"/>
                </a:solidFill>
              </a:rPr>
              <a:t> (</a:t>
            </a:r>
            <a:r>
              <a:rPr lang="de-DE" dirty="0" err="1">
                <a:solidFill>
                  <a:schemeClr val="accent2"/>
                </a:solidFill>
              </a:rPr>
              <a:t>intrinsic</a:t>
            </a:r>
            <a:r>
              <a:rPr lang="de-DE" dirty="0">
                <a:solidFill>
                  <a:schemeClr val="accent2"/>
                </a:solidFill>
              </a:rPr>
              <a:t>)</a:t>
            </a:r>
          </a:p>
          <a:p>
            <a:pPr lvl="1"/>
            <a:r>
              <a:rPr lang="de-DE" dirty="0" err="1">
                <a:solidFill>
                  <a:schemeClr val="accent2"/>
                </a:solidFill>
              </a:rPr>
              <a:t>Detection</a:t>
            </a:r>
            <a:r>
              <a:rPr lang="de-DE" dirty="0">
                <a:solidFill>
                  <a:schemeClr val="accent2"/>
                </a:solidFill>
              </a:rPr>
              <a:t> (</a:t>
            </a:r>
            <a:r>
              <a:rPr lang="de-DE" dirty="0" err="1">
                <a:solidFill>
                  <a:schemeClr val="accent2"/>
                </a:solidFill>
              </a:rPr>
              <a:t>Preprocessing</a:t>
            </a:r>
            <a:r>
              <a:rPr lang="de-DE" dirty="0">
                <a:solidFill>
                  <a:schemeClr val="accent2"/>
                </a:solidFill>
              </a:rPr>
              <a:t>, Segmentation (Color </a:t>
            </a:r>
            <a:r>
              <a:rPr lang="de-DE" dirty="0" err="1">
                <a:solidFill>
                  <a:schemeClr val="accent2"/>
                </a:solidFill>
              </a:rPr>
              <a:t>based</a:t>
            </a:r>
            <a:r>
              <a:rPr lang="de-DE" dirty="0">
                <a:solidFill>
                  <a:schemeClr val="accent2"/>
                </a:solidFill>
              </a:rPr>
              <a:t>, HSV), </a:t>
            </a:r>
            <a:r>
              <a:rPr lang="de-DE" dirty="0" err="1">
                <a:solidFill>
                  <a:schemeClr val="accent2"/>
                </a:solidFill>
              </a:rPr>
              <a:t>Postprocessing</a:t>
            </a:r>
            <a:r>
              <a:rPr lang="de-DE" dirty="0">
                <a:solidFill>
                  <a:schemeClr val="accent2"/>
                </a:solidFill>
              </a:rPr>
              <a:t>, </a:t>
            </a:r>
            <a:r>
              <a:rPr lang="de-DE" dirty="0" err="1">
                <a:solidFill>
                  <a:schemeClr val="accent2"/>
                </a:solidFill>
              </a:rPr>
              <a:t>Artificial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dirty="0" err="1">
                <a:solidFill>
                  <a:schemeClr val="accent2"/>
                </a:solidFill>
              </a:rPr>
              <a:t>environment</a:t>
            </a:r>
            <a:r>
              <a:rPr lang="de-DE" dirty="0">
                <a:solidFill>
                  <a:schemeClr val="accent2"/>
                </a:solidFill>
              </a:rPr>
              <a:t> (</a:t>
            </a:r>
            <a:r>
              <a:rPr lang="de-DE" dirty="0" err="1">
                <a:solidFill>
                  <a:schemeClr val="accent2"/>
                </a:solidFill>
              </a:rPr>
              <a:t>reproducable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dirty="0" err="1">
                <a:solidFill>
                  <a:schemeClr val="accent2"/>
                </a:solidFill>
              </a:rPr>
              <a:t>bounding</a:t>
            </a:r>
            <a:r>
              <a:rPr lang="de-DE" dirty="0">
                <a:solidFill>
                  <a:schemeClr val="accent2"/>
                </a:solidFill>
              </a:rPr>
              <a:t> </a:t>
            </a:r>
            <a:r>
              <a:rPr lang="de-DE" dirty="0" err="1">
                <a:solidFill>
                  <a:schemeClr val="accent2"/>
                </a:solidFill>
              </a:rPr>
              <a:t>conditions</a:t>
            </a:r>
            <a:r>
              <a:rPr lang="de-DE" dirty="0">
                <a:solidFill>
                  <a:schemeClr val="accent2"/>
                </a:solidFill>
              </a:rPr>
              <a:t>))</a:t>
            </a:r>
          </a:p>
          <a:p>
            <a:r>
              <a:rPr lang="en-GB" dirty="0"/>
              <a:t>Classification of Lego Pieces</a:t>
            </a:r>
          </a:p>
          <a:p>
            <a:pPr lvl="1"/>
            <a:r>
              <a:rPr lang="en-GB" dirty="0"/>
              <a:t>Multiclass Object Classification in images using CNN</a:t>
            </a:r>
          </a:p>
          <a:p>
            <a:pPr lvl="2"/>
            <a:r>
              <a:rPr lang="en-GB" dirty="0"/>
              <a:t>Data generation</a:t>
            </a:r>
          </a:p>
          <a:p>
            <a:pPr lvl="2"/>
            <a:r>
              <a:rPr lang="en-GB" dirty="0"/>
              <a:t>Training the model (GPU -&gt; Google </a:t>
            </a:r>
            <a:r>
              <a:rPr lang="en-GB" dirty="0" err="1"/>
              <a:t>Colabs</a:t>
            </a:r>
            <a:r>
              <a:rPr lang="en-GB" dirty="0"/>
              <a:t>)</a:t>
            </a:r>
          </a:p>
          <a:p>
            <a:pPr lvl="2"/>
            <a:r>
              <a:rPr lang="en-GB" dirty="0"/>
              <a:t>Deploy the model on a </a:t>
            </a:r>
            <a:r>
              <a:rPr lang="en-GB" dirty="0" err="1"/>
              <a:t>RaspberryPi</a:t>
            </a:r>
            <a:r>
              <a:rPr lang="en-GB" dirty="0"/>
              <a:t> (</a:t>
            </a:r>
            <a:r>
              <a:rPr lang="en-GB" dirty="0" err="1"/>
              <a:t>TensorflowLite</a:t>
            </a:r>
            <a:r>
              <a:rPr lang="en-GB" dirty="0"/>
              <a:t>, Transfer model format) </a:t>
            </a:r>
          </a:p>
          <a:p>
            <a:r>
              <a:rPr lang="en-GB" dirty="0"/>
              <a:t>Multi-object tracking in videos (based on distance &amp; features)</a:t>
            </a:r>
          </a:p>
          <a:p>
            <a:r>
              <a:rPr lang="en-GB" dirty="0"/>
              <a:t>Final demo on video (live)</a:t>
            </a:r>
          </a:p>
          <a:p>
            <a:r>
              <a:rPr lang="en-GB" dirty="0"/>
              <a:t>Possible improvements</a:t>
            </a:r>
          </a:p>
        </p:txBody>
      </p:sp>
    </p:spTree>
    <p:extLst>
      <p:ext uri="{BB962C8B-B14F-4D97-AF65-F5344CB8AC3E}">
        <p14:creationId xmlns:p14="http://schemas.microsoft.com/office/powerpoint/2010/main" val="232675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9ADD43-54EC-4D66-85FE-B71162F1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Multiclass Object Classification on images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4E558-3124-4BA0-9C13-3A296C83A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Networks (CNNs)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6291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DC561-29F8-4E4A-BDFB-35E36D00A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Learning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0AA02-7302-42AD-BC23-E4850FB50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b="1" dirty="0">
                <a:effectLst/>
              </a:rPr>
              <a:t>Goal:</a:t>
            </a:r>
            <a:r>
              <a:rPr lang="en-GB" sz="1800" dirty="0">
                <a:effectLst/>
              </a:rPr>
              <a:t> find patterns in input data and map this input data to a certain class</a:t>
            </a:r>
          </a:p>
          <a:p>
            <a:r>
              <a:rPr lang="en-GB" sz="1800" b="1" dirty="0" err="1"/>
              <a:t>Prerequesite</a:t>
            </a:r>
            <a:r>
              <a:rPr lang="en-GB" sz="1800" b="1" dirty="0"/>
              <a:t>:</a:t>
            </a:r>
            <a:r>
              <a:rPr lang="en-GB" sz="1800" dirty="0"/>
              <a:t> </a:t>
            </a:r>
            <a:r>
              <a:rPr lang="en-GB" sz="1800" dirty="0">
                <a:effectLst/>
              </a:rPr>
              <a:t>enough </a:t>
            </a:r>
            <a:r>
              <a:rPr lang="en-GB" sz="1800" dirty="0" err="1">
                <a:effectLst/>
              </a:rPr>
              <a:t>labeled</a:t>
            </a:r>
            <a:r>
              <a:rPr lang="en-GB" sz="1800" dirty="0">
                <a:effectLst/>
              </a:rPr>
              <a:t> data in order to approximate to learn a </a:t>
            </a:r>
            <a:r>
              <a:rPr lang="en-GB" sz="1800" dirty="0"/>
              <a:t>good mapping from input data to a certain class</a:t>
            </a:r>
          </a:p>
          <a:p>
            <a:endParaRPr lang="en-GB" sz="1800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053B2F9-EFE7-454E-BA48-B22AD53D61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18"/>
          <a:stretch/>
        </p:blipFill>
        <p:spPr>
          <a:xfrm>
            <a:off x="838200" y="3350102"/>
            <a:ext cx="5200885" cy="2389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99B81B-56CA-4C91-B519-3B95CB0447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41"/>
          <a:stretch/>
        </p:blipFill>
        <p:spPr>
          <a:xfrm>
            <a:off x="6152917" y="3350102"/>
            <a:ext cx="5686427" cy="26831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304EAF-EAFF-4D2C-A2D4-5614639794D5}"/>
              </a:ext>
            </a:extLst>
          </p:cNvPr>
          <p:cNvSpPr txBox="1"/>
          <p:nvPr/>
        </p:nvSpPr>
        <p:spPr>
          <a:xfrm>
            <a:off x="2802153" y="6123543"/>
            <a:ext cx="127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Labled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5EADEF-1B32-4BCB-B60A-3C3ABFCD090F}"/>
              </a:ext>
            </a:extLst>
          </p:cNvPr>
          <p:cNvSpPr txBox="1"/>
          <p:nvPr/>
        </p:nvSpPr>
        <p:spPr>
          <a:xfrm>
            <a:off x="7823982" y="6176963"/>
            <a:ext cx="234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Training and </a:t>
            </a:r>
            <a:r>
              <a:rPr lang="de-DE" dirty="0" err="1"/>
              <a:t>prediction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30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75A3-1D64-49DF-A887-C139BE614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29266"/>
            <a:ext cx="510235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Convolutional Neural Networks - Overview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3756DF-1037-4BE1-B26A-305625FA28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224" y="2123440"/>
            <a:ext cx="5102351" cy="3785419"/>
          </a:xfrm>
        </p:spPr>
        <p:txBody>
          <a:bodyPr vert="horz" lIns="91440" tIns="45720" rIns="91440" bIns="45720" rtlCol="0">
            <a:noAutofit/>
          </a:bodyPr>
          <a:lstStyle/>
          <a:p>
            <a:endParaRPr lang="en-US" sz="1800" b="0" i="0" u="none" strike="noStrike" baseline="0" dirty="0"/>
          </a:p>
          <a:p>
            <a:r>
              <a:rPr lang="en-US" sz="1800" b="0" i="0" u="none" strike="noStrike" baseline="0" dirty="0"/>
              <a:t>CNNs are neural networks which contain layers that extract features automatically from raw image data (latent structures not seen/difficult to be designed by humans)</a:t>
            </a:r>
          </a:p>
          <a:p>
            <a:r>
              <a:rPr lang="en-US" sz="1800" dirty="0"/>
              <a:t>Those features can then be used </a:t>
            </a:r>
            <a:r>
              <a:rPr lang="en-US" sz="1800" b="0" i="0" u="none" strike="noStrike" baseline="0" dirty="0"/>
              <a:t>to solve ML tasks (e.g. classification)</a:t>
            </a:r>
          </a:p>
          <a:p>
            <a:endParaRPr lang="en-US" sz="1800" dirty="0"/>
          </a:p>
          <a:p>
            <a:r>
              <a:rPr lang="en-US" sz="1800" b="1" dirty="0"/>
              <a:t>Prerequisites</a:t>
            </a:r>
            <a:r>
              <a:rPr lang="en-US" sz="1800" dirty="0"/>
              <a:t>: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n</a:t>
            </a:r>
            <a:r>
              <a:rPr lang="en-US" sz="1800" b="0" i="0" u="none" strike="noStrike" baseline="0" dirty="0"/>
              <a:t>eeds large amounts of labelled training data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n</a:t>
            </a:r>
            <a:r>
              <a:rPr lang="en-US" sz="1800" b="0" i="0" u="none" strike="noStrike" baseline="0" dirty="0"/>
              <a:t>eeds massive computational resources (e.g. GPUs)</a:t>
            </a:r>
            <a:endParaRPr lang="en-US" sz="18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0112" y="0"/>
            <a:ext cx="596188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484633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9">
            <a:extLst>
              <a:ext uri="{FF2B5EF4-FFF2-40B4-BE49-F238E27FC236}">
                <a16:creationId xmlns:a16="http://schemas.microsoft.com/office/drawing/2014/main" id="{39D6C490-0229-4573-9696-B73E5B3A9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3511296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4326DE26-FD07-40C4-ACD7-3AFC37E2E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603" y="3721608"/>
            <a:ext cx="3614903" cy="2322576"/>
          </a:xfrm>
          <a:prstGeom prst="rect">
            <a:avLst/>
          </a:prstGeom>
        </p:spPr>
      </p:pic>
      <p:pic>
        <p:nvPicPr>
          <p:cNvPr id="22" name="Content Placeholder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547FC46-A4E3-4519-861C-01BBC8B4D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935" y="904571"/>
            <a:ext cx="4206240" cy="190332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41008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AB1C03-54B6-471E-A88B-E3CF5CD72294}"/>
              </a:ext>
            </a:extLst>
          </p:cNvPr>
          <p:cNvSpPr/>
          <p:nvPr/>
        </p:nvSpPr>
        <p:spPr>
          <a:xfrm>
            <a:off x="0" y="0"/>
            <a:ext cx="8307754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4C2A16-FC86-4CC5-90E1-5E347E5A9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45" y="732525"/>
            <a:ext cx="7256463" cy="2560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8E262-8DDE-49B2-8EE6-EF500E9D4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166" y="447040"/>
            <a:ext cx="3690889" cy="2515069"/>
          </a:xfrm>
        </p:spPr>
        <p:txBody>
          <a:bodyPr anchor="ctr">
            <a:normAutofit/>
          </a:bodyPr>
          <a:lstStyle/>
          <a:p>
            <a:r>
              <a:rPr lang="de-DE" sz="3700" dirty="0" err="1">
                <a:solidFill>
                  <a:schemeClr val="bg1"/>
                </a:solidFill>
              </a:rPr>
              <a:t>Convolutional</a:t>
            </a:r>
            <a:r>
              <a:rPr lang="de-DE" sz="3700" dirty="0">
                <a:solidFill>
                  <a:schemeClr val="bg1"/>
                </a:solidFill>
              </a:rPr>
              <a:t> </a:t>
            </a:r>
            <a:r>
              <a:rPr lang="de-DE" sz="3700" dirty="0" err="1">
                <a:solidFill>
                  <a:schemeClr val="bg1"/>
                </a:solidFill>
              </a:rPr>
              <a:t>Neural</a:t>
            </a:r>
            <a:r>
              <a:rPr lang="de-DE" sz="3700" dirty="0">
                <a:solidFill>
                  <a:schemeClr val="bg1"/>
                </a:solidFill>
              </a:rPr>
              <a:t> Networks - </a:t>
            </a:r>
            <a:r>
              <a:rPr lang="de-DE" sz="3700" dirty="0" err="1">
                <a:solidFill>
                  <a:schemeClr val="bg1"/>
                </a:solidFill>
              </a:rPr>
              <a:t>Example</a:t>
            </a:r>
            <a:endParaRPr lang="en-GB" sz="370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745E0B-F9EB-4BB3-954E-038D70A85CA9}"/>
              </a:ext>
            </a:extLst>
          </p:cNvPr>
          <p:cNvGrpSpPr/>
          <p:nvPr/>
        </p:nvGrpSpPr>
        <p:grpSpPr>
          <a:xfrm>
            <a:off x="525645" y="3656356"/>
            <a:ext cx="7256463" cy="2603163"/>
            <a:chOff x="525645" y="3656356"/>
            <a:chExt cx="7256463" cy="260316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8B8EB1-5D01-40F2-AAB9-98850FCE0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1855" y="4025688"/>
              <a:ext cx="2795588" cy="158750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20D263-B149-40EB-9223-1A2D555B9068}"/>
                </a:ext>
              </a:extLst>
            </p:cNvPr>
            <p:cNvGrpSpPr/>
            <p:nvPr/>
          </p:nvGrpSpPr>
          <p:grpSpPr>
            <a:xfrm>
              <a:off x="525645" y="3656356"/>
              <a:ext cx="7256463" cy="2603163"/>
              <a:chOff x="407762" y="4018030"/>
              <a:chExt cx="7256463" cy="2603163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2045A68-D7DD-4878-B19F-63EEDEBA63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23069"/>
              <a:stretch/>
            </p:blipFill>
            <p:spPr>
              <a:xfrm>
                <a:off x="3487738" y="4387362"/>
                <a:ext cx="4176487" cy="1347646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BFD5E54-C70F-4C6E-BD29-D343177EE197}"/>
                  </a:ext>
                </a:extLst>
              </p:cNvPr>
              <p:cNvSpPr txBox="1"/>
              <p:nvPr/>
            </p:nvSpPr>
            <p:spPr>
              <a:xfrm>
                <a:off x="3487738" y="5974862"/>
                <a:ext cx="413856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>
                    <a:solidFill>
                      <a:schemeClr val="bg1"/>
                    </a:solidFill>
                  </a:rPr>
                  <a:t>reduce</a:t>
                </a:r>
                <a:r>
                  <a:rPr lang="de-DE" dirty="0">
                    <a:solidFill>
                      <a:schemeClr val="bg1"/>
                    </a:solidFill>
                  </a:rPr>
                  <a:t> </a:t>
                </a:r>
                <a:r>
                  <a:rPr lang="de-DE" dirty="0" err="1">
                    <a:solidFill>
                      <a:schemeClr val="bg1"/>
                    </a:solidFill>
                  </a:rPr>
                  <a:t>input</a:t>
                </a:r>
                <a:r>
                  <a:rPr lang="de-DE" dirty="0">
                    <a:solidFill>
                      <a:schemeClr val="bg1"/>
                    </a:solidFill>
                  </a:rPr>
                  <a:t> </a:t>
                </a:r>
                <a:r>
                  <a:rPr lang="de-DE" dirty="0" err="1">
                    <a:solidFill>
                      <a:schemeClr val="bg1"/>
                    </a:solidFill>
                  </a:rPr>
                  <a:t>size</a:t>
                </a:r>
                <a:endParaRPr lang="de-DE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err="1">
                    <a:solidFill>
                      <a:schemeClr val="bg1"/>
                    </a:solidFill>
                  </a:rPr>
                  <a:t>Preserving</a:t>
                </a:r>
                <a:r>
                  <a:rPr lang="de-DE" dirty="0">
                    <a:solidFill>
                      <a:schemeClr val="bg1"/>
                    </a:solidFill>
                  </a:rPr>
                  <a:t> </a:t>
                </a:r>
                <a:r>
                  <a:rPr lang="de-DE" dirty="0" err="1">
                    <a:solidFill>
                      <a:schemeClr val="bg1"/>
                    </a:solidFill>
                  </a:rPr>
                  <a:t>most</a:t>
                </a:r>
                <a:r>
                  <a:rPr lang="de-DE" dirty="0">
                    <a:solidFill>
                      <a:schemeClr val="bg1"/>
                    </a:solidFill>
                  </a:rPr>
                  <a:t> </a:t>
                </a:r>
                <a:r>
                  <a:rPr lang="de-DE" dirty="0" err="1">
                    <a:solidFill>
                      <a:schemeClr val="bg1"/>
                    </a:solidFill>
                  </a:rPr>
                  <a:t>important</a:t>
                </a:r>
                <a:r>
                  <a:rPr lang="de-DE" dirty="0">
                    <a:solidFill>
                      <a:schemeClr val="bg1"/>
                    </a:solidFill>
                  </a:rPr>
                  <a:t> </a:t>
                </a:r>
                <a:r>
                  <a:rPr lang="de-DE" dirty="0" err="1">
                    <a:solidFill>
                      <a:schemeClr val="bg1"/>
                    </a:solidFill>
                  </a:rPr>
                  <a:t>information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C84F9D0-A4B2-4071-A26A-5B4DD3752E42}"/>
                  </a:ext>
                </a:extLst>
              </p:cNvPr>
              <p:cNvSpPr txBox="1"/>
              <p:nvPr/>
            </p:nvSpPr>
            <p:spPr>
              <a:xfrm>
                <a:off x="407762" y="4018030"/>
                <a:ext cx="22461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err="1">
                    <a:solidFill>
                      <a:schemeClr val="bg1"/>
                    </a:solidFill>
                  </a:rPr>
                  <a:t>Convolution</a:t>
                </a:r>
                <a:r>
                  <a:rPr lang="de-DE" b="1" dirty="0">
                    <a:solidFill>
                      <a:schemeClr val="bg1"/>
                    </a:solidFill>
                  </a:rPr>
                  <a:t> (Kernels)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F6F879E-EEEE-446D-9627-55B5D282A9FC}"/>
                  </a:ext>
                </a:extLst>
              </p:cNvPr>
              <p:cNvSpPr txBox="1"/>
              <p:nvPr/>
            </p:nvSpPr>
            <p:spPr>
              <a:xfrm>
                <a:off x="3487738" y="4018030"/>
                <a:ext cx="8958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>
                    <a:solidFill>
                      <a:schemeClr val="bg1"/>
                    </a:solidFill>
                  </a:rPr>
                  <a:t>Pooling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67BF23-8329-4214-B665-B3C055993829}"/>
                </a:ext>
              </a:extLst>
            </p:cNvPr>
            <p:cNvSpPr txBox="1"/>
            <p:nvPr/>
          </p:nvSpPr>
          <p:spPr>
            <a:xfrm>
              <a:off x="525645" y="5663988"/>
              <a:ext cx="21402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dirty="0">
                  <a:solidFill>
                    <a:schemeClr val="bg1"/>
                  </a:solidFill>
                </a:rPr>
                <a:t>e.g. </a:t>
              </a:r>
              <a:r>
                <a:rPr lang="de-DE" dirty="0" err="1">
                  <a:solidFill>
                    <a:schemeClr val="bg1"/>
                  </a:solidFill>
                </a:rPr>
                <a:t>to</a:t>
              </a:r>
              <a:r>
                <a:rPr lang="de-DE" dirty="0">
                  <a:solidFill>
                    <a:schemeClr val="bg1"/>
                  </a:solidFill>
                </a:rPr>
                <a:t> find </a:t>
              </a:r>
              <a:r>
                <a:rPr lang="de-DE" dirty="0" err="1">
                  <a:solidFill>
                    <a:schemeClr val="bg1"/>
                  </a:solidFill>
                </a:rPr>
                <a:t>edges</a:t>
              </a:r>
              <a:r>
                <a:rPr lang="de-DE" dirty="0">
                  <a:solidFill>
                    <a:schemeClr val="bg1"/>
                  </a:solidFill>
                </a:rPr>
                <a:t> </a:t>
              </a:r>
              <a:endParaRPr lang="en-GB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9629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0E627-94B1-4121-8C95-FE6ECEE2B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831631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Generation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FA12BF-4166-4BC3-A7FF-E77329C35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Goal: </a:t>
            </a:r>
            <a:r>
              <a:rPr lang="en-US" sz="2000" dirty="0"/>
              <a:t>Build a labeled dataset of Lego pieces, on which the object classification model can be trained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b="1" dirty="0"/>
              <a:t>Demo: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image_acquisition.py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33DB83F-DF08-486E-BBA0-1103D862442D}"/>
              </a:ext>
            </a:extLst>
          </p:cNvPr>
          <p:cNvSpPr/>
          <p:nvPr/>
        </p:nvSpPr>
        <p:spPr>
          <a:xfrm>
            <a:off x="4639055" y="0"/>
            <a:ext cx="7552945" cy="689149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7" name="Picture 4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1E8E99-247F-448C-AAA9-957F73180B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99"/>
          <a:stretch/>
        </p:blipFill>
        <p:spPr>
          <a:xfrm>
            <a:off x="5453793" y="4340231"/>
            <a:ext cx="5923469" cy="2551264"/>
          </a:xfrm>
          <a:prstGeom prst="rect">
            <a:avLst/>
          </a:prstGeom>
          <a:effectLst/>
        </p:spPr>
      </p:pic>
      <p:pic>
        <p:nvPicPr>
          <p:cNvPr id="49" name="Picture 4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DAF24BD-D4DC-4969-9C21-E066483BC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793" y="0"/>
            <a:ext cx="5923469" cy="2341982"/>
          </a:xfrm>
          <a:prstGeom prst="rect">
            <a:avLst/>
          </a:prstGeom>
        </p:spPr>
      </p:pic>
      <p:pic>
        <p:nvPicPr>
          <p:cNvPr id="51" name="Picture 50" descr="A picture containing diagram&#10;&#10;Description automatically generated">
            <a:extLst>
              <a:ext uri="{FF2B5EF4-FFF2-40B4-BE49-F238E27FC236}">
                <a16:creationId xmlns:a16="http://schemas.microsoft.com/office/drawing/2014/main" id="{9C1BF66D-B9E6-4D53-A886-E22564B320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3" b="12029"/>
          <a:stretch/>
        </p:blipFill>
        <p:spPr>
          <a:xfrm>
            <a:off x="5453793" y="1767678"/>
            <a:ext cx="5923469" cy="25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4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CAA0E0B-F56B-4034-A0B2-D831739F44E7}"/>
              </a:ext>
            </a:extLst>
          </p:cNvPr>
          <p:cNvSpPr/>
          <p:nvPr/>
        </p:nvSpPr>
        <p:spPr>
          <a:xfrm>
            <a:off x="4639055" y="0"/>
            <a:ext cx="7552945" cy="689149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67CFE4FE-119F-4457-9038-64A867C41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237" y="0"/>
            <a:ext cx="5543550" cy="6891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F5A545E-1234-49E7-83F7-F101C2E53033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831631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Data Generation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3B891CEA-59CD-4DC6-BBCE-EDBB0A493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dirty="0"/>
              <a:t>Final dataset:</a:t>
            </a:r>
            <a:r>
              <a:rPr lang="en-US" sz="2000" dirty="0"/>
              <a:t> ~ 1100 images (224, 224, RGB encoded) of 5 different classes</a:t>
            </a:r>
          </a:p>
          <a:p>
            <a:endParaRPr lang="en-GB" sz="20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108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6" name="Rectangle 74">
            <a:extLst>
              <a:ext uri="{FF2B5EF4-FFF2-40B4-BE49-F238E27FC236}">
                <a16:creationId xmlns:a16="http://schemas.microsoft.com/office/drawing/2014/main" id="{70155189-D96C-4527-B0EC-654B946BE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3AEA5E-9D31-45D3-B609-85C1BBD0E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790924"/>
            <a:ext cx="9805015" cy="888268"/>
          </a:xfrm>
        </p:spPr>
        <p:txBody>
          <a:bodyPr>
            <a:normAutofit/>
          </a:bodyPr>
          <a:lstStyle/>
          <a:p>
            <a:pPr algn="l"/>
            <a:r>
              <a:rPr lang="de-DE"/>
              <a:t>The data is split into training, validation and test data (80, 10, 10)</a:t>
            </a:r>
          </a:p>
          <a:p>
            <a:pPr algn="l"/>
            <a:r>
              <a:rPr lang="de-DE"/>
              <a:t>The ditribution of the different labels is fairly even in each sub data set</a:t>
            </a:r>
            <a:endParaRPr lang="en-GB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EFD7AE0B-1653-4367-B318-96CFC9928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91168" y="3218987"/>
            <a:ext cx="3797536" cy="264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69D0C2B-30CE-4561-901A-36B0875CC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93386" y="3218987"/>
            <a:ext cx="3797536" cy="264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3A9CFEB-2FD9-437B-AF13-2E70CA095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3297" y="3228281"/>
            <a:ext cx="3797536" cy="264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060DA78-F3FE-4435-BB8B-A30565EAA39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400"/>
              <a:t>Split the data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992167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691</Words>
  <Application>Microsoft Office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Industrial Computer Vision</vt:lpstr>
      <vt:lpstr>Overview</vt:lpstr>
      <vt:lpstr>Multiclass Object Classification on images</vt:lpstr>
      <vt:lpstr>Supervised Machine Learning</vt:lpstr>
      <vt:lpstr>Convolutional Neural Networks - Overview</vt:lpstr>
      <vt:lpstr>Convolutional Neural Networks - Example</vt:lpstr>
      <vt:lpstr>Data Generation</vt:lpstr>
      <vt:lpstr>PowerPoint Presentation</vt:lpstr>
      <vt:lpstr>PowerPoint Presentation</vt:lpstr>
      <vt:lpstr>Training the model on GPU (Google Colab)</vt:lpstr>
      <vt:lpstr>Example predictions</vt:lpstr>
      <vt:lpstr>Deployment on RaspberryPi</vt:lpstr>
      <vt:lpstr>Multi object tracking in videos</vt:lpstr>
      <vt:lpstr>Live demo – video stream</vt:lpstr>
      <vt:lpstr>Live demo – final overview</vt:lpstr>
      <vt:lpstr>Possible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hok34023</dc:creator>
  <cp:lastModifiedBy>hok34023</cp:lastModifiedBy>
  <cp:revision>43</cp:revision>
  <dcterms:created xsi:type="dcterms:W3CDTF">2021-06-19T09:25:04Z</dcterms:created>
  <dcterms:modified xsi:type="dcterms:W3CDTF">2021-06-20T15:22:48Z</dcterms:modified>
</cp:coreProperties>
</file>

<file path=docProps/thumbnail.jpeg>
</file>